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83" r:id="rId9"/>
    <p:sldId id="270" r:id="rId10"/>
    <p:sldId id="264" r:id="rId11"/>
    <p:sldId id="272" r:id="rId12"/>
    <p:sldId id="290" r:id="rId13"/>
    <p:sldId id="291" r:id="rId14"/>
    <p:sldId id="292" r:id="rId15"/>
    <p:sldId id="293" r:id="rId16"/>
    <p:sldId id="294" r:id="rId17"/>
    <p:sldId id="303" r:id="rId18"/>
    <p:sldId id="295" r:id="rId19"/>
    <p:sldId id="273" r:id="rId20"/>
    <p:sldId id="298" r:id="rId21"/>
    <p:sldId id="266" r:id="rId22"/>
    <p:sldId id="296" r:id="rId23"/>
    <p:sldId id="279" r:id="rId24"/>
    <p:sldId id="299" r:id="rId25"/>
    <p:sldId id="300" r:id="rId26"/>
    <p:sldId id="301" r:id="rId27"/>
    <p:sldId id="302" r:id="rId28"/>
    <p:sldId id="284" r:id="rId29"/>
    <p:sldId id="28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FA21-97DC-43E9-B5F6-BA633CF01DE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574A5-4128-4823-B5C1-9551B3344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42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Laptop: http://cdn.asia.cnet.com/i/r/2008/nb/43888809/sc001.jpg</a:t>
            </a:r>
          </a:p>
          <a:p>
            <a:r>
              <a:rPr lang="en-US" dirty="0" smtClean="0"/>
              <a:t>Webcam:</a:t>
            </a:r>
            <a:r>
              <a:rPr lang="en-US" baseline="0" dirty="0" smtClean="0"/>
              <a:t> </a:t>
            </a:r>
            <a:r>
              <a:rPr lang="en-US" dirty="0" smtClean="0"/>
              <a:t>https://lh3.googleusercontent.com/-7kfS3IMofO8/Ts0smoxvU7I/AAAAAAAAJKo/CgmtZskppbA/C110%252520grey_CTG1.jpg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62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Dongle: http://qph.cf.quoracdn.net/main-qimg-8c501eaebb0b4d58d8806d244e9dd0d6</a:t>
            </a:r>
          </a:p>
          <a:p>
            <a:r>
              <a:rPr lang="en-US" dirty="0" smtClean="0"/>
              <a:t>Hotspot: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26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Torsional</a:t>
            </a:r>
            <a:r>
              <a:rPr lang="en-US" baseline="0" dirty="0" smtClean="0"/>
              <a:t> Spring: http://best-b2b.com/userimg/896/898-1/torsion-spring-125.jpg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26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FB584C-E5EF-4EEA-92CF-F1A41E5E2DC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ewresearch.org/pubs/95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master.com/" TargetMode="External"/><Relationship Id="rId2" Type="http://schemas.openxmlformats.org/officeDocument/2006/relationships/hyperlink" Target="http://network4g.verizonwireles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ttp/www.mcmaster.com" TargetMode="External"/><Relationship Id="rId4" Type="http://schemas.openxmlformats.org/officeDocument/2006/relationships/hyperlink" Target="http://www.thera-band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600200"/>
          </a:xfrm>
        </p:spPr>
        <p:txBody>
          <a:bodyPr/>
          <a:lstStyle/>
          <a:p>
            <a:r>
              <a:rPr lang="en-US" sz="4000" dirty="0" smtClean="0"/>
              <a:t>Tele-rehabilitation Gaming Therapy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Group 15: Kevin Lind, Jayce Holley &amp; Peter Zhu</a:t>
            </a:r>
          </a:p>
          <a:p>
            <a:r>
              <a:rPr lang="en-US" sz="1600" dirty="0" smtClean="0"/>
              <a:t>Presenter: </a:t>
            </a:r>
            <a:r>
              <a:rPr lang="en-US" sz="1600" dirty="0" err="1" smtClean="0"/>
              <a:t>Jayce</a:t>
            </a:r>
            <a:r>
              <a:rPr lang="en-US" sz="1600" dirty="0" smtClean="0"/>
              <a:t> Holley</a:t>
            </a:r>
          </a:p>
          <a:p>
            <a:r>
              <a:rPr lang="en-US" sz="1600" dirty="0" smtClean="0"/>
              <a:t>12/3/2012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0531" y="4202668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Final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r>
              <a:rPr lang="en-US" dirty="0" smtClean="0"/>
              <a:t>Base Attachment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4191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Specifications: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Aluminum Tube (Alloy 6061)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1/8” Wall Thickness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2” x 2”x 15”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Features: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¼” Hole – Connect To Base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1” x ¼” Slot – Securing Straps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 Pairs of Holes for U-Bolt (</a:t>
            </a:r>
            <a:r>
              <a:rPr lang="en-US" dirty="0" err="1" smtClean="0">
                <a:solidFill>
                  <a:schemeClr val="tx1"/>
                </a:solidFill>
              </a:rPr>
              <a:t>Thera</a:t>
            </a:r>
            <a:r>
              <a:rPr lang="en-US" dirty="0" smtClean="0">
                <a:solidFill>
                  <a:schemeClr val="tx1"/>
                </a:solidFill>
              </a:rPr>
              <a:t>-Band Anchor)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351" name="Picture 2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1981200" cy="4517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05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8"/>
            <a:ext cx="9144000" cy="1600200"/>
          </a:xfrm>
        </p:spPr>
        <p:txBody>
          <a:bodyPr/>
          <a:lstStyle/>
          <a:p>
            <a:r>
              <a:rPr lang="en-US" dirty="0" smtClean="0"/>
              <a:t>Thigh Rest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5498"/>
            <a:ext cx="4191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Specifications: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Aluminum Sheet (Alloy 6061)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 ¼” Thick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Supports Patient’s Thigh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6” x 5 3/16”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Features: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Two 7/8” Dia. Holes for Axel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1” Thick Foam Padding for Comfort 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395" name="Picture 2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4" t="17997" r="-229" b="-53"/>
          <a:stretch/>
        </p:blipFill>
        <p:spPr bwMode="auto">
          <a:xfrm>
            <a:off x="4419600" y="2439112"/>
            <a:ext cx="4463361" cy="251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6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8"/>
            <a:ext cx="9144000" cy="1600200"/>
          </a:xfrm>
        </p:spPr>
        <p:txBody>
          <a:bodyPr/>
          <a:lstStyle/>
          <a:p>
            <a:r>
              <a:rPr lang="en-US" dirty="0" smtClean="0"/>
              <a:t>Upper Rotating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5498"/>
            <a:ext cx="4191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Specifications: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Aluminum Tube (Alloy 6061)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1/8” Wall Thickness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 ½” x 2 ½” x 6 ¼”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Features: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Two 7/8” Dia. Holes for Axel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Two ¼” Dia. Holes for Telescoping Lower Arm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Square Retaining Pin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478626" cy="461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7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8"/>
            <a:ext cx="9144000" cy="1600200"/>
          </a:xfrm>
        </p:spPr>
        <p:txBody>
          <a:bodyPr/>
          <a:lstStyle/>
          <a:p>
            <a:r>
              <a:rPr lang="en-US" dirty="0" smtClean="0"/>
              <a:t>Lower Rotating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5498"/>
            <a:ext cx="4191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Specifications: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Aluminum Tube (Alloy 6061)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1/8” Wall Thickness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2” x 2” x 10”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Features: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Four Pairs of ¼” Holes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Telescoping Feature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Two 1” x  ¼” Slits – Securing Strap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1” x 1 ½” cutout – one side only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Thera</a:t>
            </a:r>
            <a:r>
              <a:rPr lang="en-US" dirty="0" smtClean="0">
                <a:solidFill>
                  <a:schemeClr val="tx1"/>
                </a:solidFill>
              </a:rPr>
              <a:t>-Band Anchor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847936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81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8"/>
            <a:ext cx="9144000" cy="1600200"/>
          </a:xfrm>
        </p:spPr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5498"/>
            <a:ext cx="4191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Specifications: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Aluminum Axle (Alloy 6061)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Hard Anodized Coating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Resists Wear and Corrosion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5/8” Dia.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7” Long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Features: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Four Nylon Bushings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Minimize Friction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Secured With Two Clevis Pins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215" y="1907848"/>
            <a:ext cx="4333875" cy="274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23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8"/>
            <a:ext cx="9144000" cy="1600200"/>
          </a:xfrm>
        </p:spPr>
        <p:txBody>
          <a:bodyPr/>
          <a:lstStyle/>
          <a:p>
            <a:r>
              <a:rPr lang="en-US" dirty="0" err="1" smtClean="0"/>
              <a:t>Thera</a:t>
            </a:r>
            <a:r>
              <a:rPr lang="en-US" dirty="0" smtClean="0"/>
              <a:t>-Band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5498"/>
            <a:ext cx="4191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Specifications: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Steel(Alloy 6061)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1/4” Dia.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 15/16” Long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Features: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Hole in Base Attachment Arm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Secured With 4 Hex Nuts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Therapist cuts bands to length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Ties both ends to U-Bolt 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Forms a loop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676400"/>
            <a:ext cx="3309317" cy="2667000"/>
          </a:xfrm>
          <a:prstGeom prst="rect">
            <a:avLst/>
          </a:prstGeom>
        </p:spPr>
      </p:pic>
      <p:pic>
        <p:nvPicPr>
          <p:cNvPr id="19" name="Picture 2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8" t="1687" r="3846" b="49397"/>
          <a:stretch>
            <a:fillRect/>
          </a:stretch>
        </p:blipFill>
        <p:spPr bwMode="auto">
          <a:xfrm>
            <a:off x="5791200" y="4419600"/>
            <a:ext cx="16764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74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8"/>
            <a:ext cx="9144000" cy="1600200"/>
          </a:xfrm>
        </p:spPr>
        <p:txBody>
          <a:bodyPr/>
          <a:lstStyle/>
          <a:p>
            <a:r>
              <a:rPr lang="en-US" dirty="0" err="1" smtClean="0"/>
              <a:t>Thera</a:t>
            </a:r>
            <a:r>
              <a:rPr lang="en-US" dirty="0" smtClean="0"/>
              <a:t>-Band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5498"/>
            <a:ext cx="41910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Attaching The </a:t>
            </a:r>
            <a:r>
              <a:rPr lang="en-US" sz="2000" b="1" dirty="0" err="1" smtClean="0">
                <a:solidFill>
                  <a:schemeClr val="tx1"/>
                </a:solidFill>
              </a:rPr>
              <a:t>Thera</a:t>
            </a:r>
            <a:r>
              <a:rPr lang="en-US" sz="2000" b="1" dirty="0" smtClean="0">
                <a:solidFill>
                  <a:schemeClr val="tx1"/>
                </a:solidFill>
              </a:rPr>
              <a:t>-Bands: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Thera</a:t>
            </a:r>
            <a:r>
              <a:rPr lang="en-US" dirty="0" smtClean="0">
                <a:solidFill>
                  <a:schemeClr val="tx1"/>
                </a:solidFill>
              </a:rPr>
              <a:t>-Bands pre-tied to U-Bolt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Cutout - Lower Rotating Arm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Cow’s Hitch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2X Resistance of Single Band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Secure U-bolt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9" name="Picture 18" descr="http://upload.wikimedia.org/wikipedia/commons/a/a5/Cowhitch_in_lo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348990" cy="2137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580752" cy="191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0" y="4800600"/>
            <a:ext cx="609600" cy="459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6629400" y="2895600"/>
            <a:ext cx="1295400" cy="1905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Values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Knee Torque: 39.4 Nm - </a:t>
            </a:r>
            <a:r>
              <a:rPr lang="en-US" b="1" dirty="0">
                <a:solidFill>
                  <a:schemeClr val="tx1"/>
                </a:solidFill>
              </a:rPr>
              <a:t>83.4 </a:t>
            </a:r>
            <a:r>
              <a:rPr lang="en-US" b="1" dirty="0" smtClean="0">
                <a:solidFill>
                  <a:schemeClr val="tx1"/>
                </a:solidFill>
              </a:rPr>
              <a:t>Nm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Thera</a:t>
            </a:r>
            <a:r>
              <a:rPr lang="en-US" b="1" dirty="0" smtClean="0">
                <a:solidFill>
                  <a:schemeClr val="tx1"/>
                </a:solidFill>
              </a:rPr>
              <a:t>-Band Tension Values: 23.01 kg – 108.9 kg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344355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886200"/>
            <a:ext cx="4754880" cy="21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3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8"/>
            <a:ext cx="9144000" cy="1600200"/>
          </a:xfrm>
        </p:spPr>
        <p:txBody>
          <a:bodyPr/>
          <a:lstStyle/>
          <a:p>
            <a:r>
              <a:rPr lang="en-US" dirty="0" smtClean="0"/>
              <a:t>Additional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5498"/>
            <a:ext cx="41910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Four Nylon Bushings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Two Velcro Securing Straps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36” – Lower Leg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48” – </a:t>
            </a:r>
            <a:r>
              <a:rPr lang="en-US" dirty="0" smtClean="0">
                <a:solidFill>
                  <a:schemeClr val="tx1"/>
                </a:solidFill>
              </a:rPr>
              <a:t>Thigh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Adhesive Velcro Straps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Wii-Remote and Foam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Two Clevis Pins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Secure Axle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Two Square Retainer Pins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Base and Telescoping Arm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Polyurethane Foam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Cushions Thigh Plate</a:t>
            </a:r>
            <a:endParaRPr lang="en-US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1" name="Picture 20" descr="http://www.aerostich.com/media/catalog/product/cache/1/image/9df78eab33525d08d6e5fb8d27136e95/9/2/9200_1a_1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http://images1.mcmaster.com/Contents/gfx/large/9273k513-b06-p4l.png?ver=11272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503" y="3307221"/>
            <a:ext cx="1531327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ages1.mcmaster.com/Contents/gfx/large/57785kp1l.png?ver=103103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503" y="1619250"/>
            <a:ext cx="1185094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productimages.grainger.com/is/image/Grainger/1WFD4_AS01?$productdetail$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090" y="3420416"/>
            <a:ext cx="1303310" cy="13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images1.mcmaster.com/Contents/gfx/large/98416ac1l.png?ver=163841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684" y="4522033"/>
            <a:ext cx="1263663" cy="1387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6" name="Picture 6" descr="http://images2.mcmaster.com/Contents/gfx/large/8643kp2l.png?ver=284686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487" y="4876800"/>
            <a:ext cx="1104779" cy="14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3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List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61147" y="1593565"/>
          <a:ext cx="5221706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958"/>
                <a:gridCol w="745958"/>
                <a:gridCol w="745958"/>
                <a:gridCol w="745958"/>
                <a:gridCol w="745958"/>
                <a:gridCol w="745958"/>
                <a:gridCol w="745958"/>
              </a:tblGrid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Part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Supplier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Part number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Dimensions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Material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Cost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No. orders Needed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36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Base Attachment Arm and Lower Rotating Arm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6546K233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2” x 2” x 36”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Unpolished Aluminum Tube Alloy 6061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$30.75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Thigh Rest Plate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89155K972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6” x 6” x 1 ¼”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Unpolished Aluminum Sheet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$44.84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48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Foam Padding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8643K513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12” x 12” x 1”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Super-Cushioning Polyurethane Foam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$8.76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48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U-Bolt (w/ 4 Hex Nuts)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8880T31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Usable Length- 2 15/16”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Threaded Length-2 ½”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Extended Length Steel U-Bolt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$4.40 (pkg. of 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36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Upper Rotating Arm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6546K431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2.5” x 2.5” x 12”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Unpolished Aluminum Tube Alloy 6061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$15.67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48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Locking Pins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98416A009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Dia.-1/4”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Usable Lg.-2 ¼”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O’All Lg.-2 13/16”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Locking Pin w/ Square Retainer (Zinc Plated Steel)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$2.12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36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Axle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6750K171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Dia.- 5/8”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Lg.-12”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Hard Anodized Coating Aluminum Rod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$9.29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36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Axle Locking Pins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92401A631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Dia.–¼”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Usable Lg.-3/4”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O’all Lg.-1”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Stainless Steel Clevis Pins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$10.90 (pkg. of 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36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Plastic Bushings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6389K621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Shaft Dia. – 5/8”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OD – 7/8”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Lg. – ¾”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Plastic Flanged Sleeve Bearings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$4.99 (pkg. of 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Adhesive Velcro for Wii-Remote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9273K14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1” wide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60” long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Adhesive Back Hook and Loop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$7.55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Lower Leg Securing Strap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3955T72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1” wide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36” long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Super-Grip Black Nylon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$5.23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Thigh Securing Strap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McMaster Carr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3955T75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“ wide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48” long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Super-Grip Black Nylon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$7.41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2743200"/>
            <a:ext cx="158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Cost: $158.43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876800"/>
            <a:ext cx="158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Weight: </a:t>
            </a:r>
          </a:p>
          <a:p>
            <a:pPr algn="ctr"/>
            <a:r>
              <a:rPr lang="en-US" b="1" dirty="0" smtClean="0"/>
              <a:t>8.62 lbs.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218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Cerebral Palsy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#1 Cause </a:t>
            </a:r>
            <a:r>
              <a:rPr lang="en-US" sz="1800" dirty="0" smtClean="0">
                <a:solidFill>
                  <a:schemeClr val="tx1"/>
                </a:solidFill>
              </a:rPr>
              <a:t>of Physical Disability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Affects 2-3 births per 1000 children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 Core of the Problem: Spasticity</a:t>
            </a:r>
          </a:p>
          <a:p>
            <a:pPr lvl="2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Major Takeaway: </a:t>
            </a:r>
            <a:r>
              <a:rPr lang="en-US" b="1" dirty="0" smtClean="0">
                <a:solidFill>
                  <a:schemeClr val="tx1"/>
                </a:solidFill>
              </a:rPr>
              <a:t>Muscle Strength not related to Spasticity </a:t>
            </a:r>
          </a:p>
          <a:p>
            <a:pPr lvl="2"/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4.bp.blogspot.com/-GZ0SEl8LCMk/Td3vQfmgQvI/AAAAAAAAANs/i_xDVz00f0g/s1600/xxxxxxxxxxxxxxxxxxxxxxxxxxxxxxxxxxxxxxxxxxx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43099"/>
            <a:ext cx="2476500" cy="3695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76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Machining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Weld Joint – Thigh Plate to Base Attachment Arm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Machining Holes, Slots, and Stock to Size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Cutting Foam and Velcro to Size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Local Trade School Could Provide Free Prototype Manufacture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Supplier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McMaster-Carr For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ll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www.mcmaster.com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Lead Time of 7-10 Business Days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088" y="2747473"/>
            <a:ext cx="7772400" cy="757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Software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517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0298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45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088" y="2747473"/>
            <a:ext cx="7772400" cy="757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Conclusions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302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We Solve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Hardware: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Variable Resistance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Size &amp; Weight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Software: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Narrowed Scope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Creation of Skeleton GUI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Remote Assessment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Progress Tracking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Range of Motion </a:t>
            </a:r>
          </a:p>
        </p:txBody>
      </p:sp>
      <p:pic>
        <p:nvPicPr>
          <p:cNvPr id="3074" name="Picture 2" descr="http://upload.wikimedia.org/wikipedia/en/5/5a/Check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057400" cy="17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9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Hardware: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Construction of the Prototype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Hip Rehabilitation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Software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Engsberg’s</a:t>
            </a:r>
            <a:r>
              <a:rPr lang="en-US" dirty="0" smtClean="0">
                <a:solidFill>
                  <a:schemeClr val="tx1"/>
                </a:solidFill>
              </a:rPr>
              <a:t> Grant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Microsoft Kinect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oldsgym.com/healthy/newsletter/2010-08/images/widget-graphic-hipAbductor-l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45037"/>
            <a:ext cx="35559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8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Hardware: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of the Wii Remote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Software: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Open Source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Licensing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Client Focus First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Always Have a Backup Plan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Time Management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news.wustl.edu/news/PublishingImages/1127_RJB_Jack%20Engsberg_001_standal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524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Graham, H. Kerr, and P. Selber. "MUSCULOSKELETAL ASPECTS OF CEREBRAL PALSY." </a:t>
            </a:r>
            <a:r>
              <a:rPr lang="en-US" i="1" dirty="0"/>
              <a:t>Royal Children's Hospital</a:t>
            </a:r>
            <a:r>
              <a:rPr lang="en-US" dirty="0"/>
              <a:t> (n.d.): n. page. Print.</a:t>
            </a:r>
          </a:p>
          <a:p>
            <a:pPr lvl="0"/>
            <a:r>
              <a:rPr lang="en-US" dirty="0"/>
              <a:t>Engsberg, Jack R., and Sandy A. Ross. "Relation between Spasticity and Strength in Individuals with Spastic Diplegic Cerebral Palsy." </a:t>
            </a:r>
            <a:r>
              <a:rPr lang="en-US" i="1" dirty="0"/>
              <a:t>Developmental Medicine &amp; Child Neurology</a:t>
            </a:r>
            <a:r>
              <a:rPr lang="en-US" dirty="0"/>
              <a:t> (2002): 149-57. Web.</a:t>
            </a:r>
          </a:p>
          <a:p>
            <a:pPr lvl="0"/>
            <a:r>
              <a:rPr lang="en-US" dirty="0"/>
              <a:t>Damiano, D., and M. F. Abel. "Functional Outcomes of Strength Training in Spastic Cerebral Palsy." </a:t>
            </a:r>
            <a:r>
              <a:rPr lang="en-US" i="1" dirty="0"/>
              <a:t>Archives of Physical Medicine and Rehabilitation</a:t>
            </a:r>
            <a:r>
              <a:rPr lang="en-US" dirty="0"/>
              <a:t> 79.2 (1998): 119-25. Print.</a:t>
            </a:r>
          </a:p>
          <a:p>
            <a:pPr lvl="0"/>
            <a:r>
              <a:rPr lang="en-US" dirty="0"/>
              <a:t>Dodd, K. J., N. F. Taylor, and D. L. Damiano. "A Systematic Review of the Effectiveness of Strength-training Programs for People with Cerebral Palsy." </a:t>
            </a:r>
            <a:r>
              <a:rPr lang="en-US" i="1" dirty="0"/>
              <a:t>Archives of Physical Medicine and Rehabilitation</a:t>
            </a:r>
            <a:r>
              <a:rPr lang="en-US" dirty="0"/>
              <a:t> 83.8 (2002): 1157-164. Print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Deutsch, Judith E., Megan Borbely, Jenny Filler, Karen Huhn, and Phyllis Guarrera-Bowlby. "Use of a Low-Cost, Commercially Available Gaming Console (Wii) for Rehabilitation of an Adolescent with Cerebral Palsy." </a:t>
            </a:r>
            <a:r>
              <a:rPr lang="en-US" i="1" dirty="0"/>
              <a:t>Journal of the American Physcial Therapy Association</a:t>
            </a:r>
            <a:r>
              <a:rPr lang="en-US" dirty="0"/>
              <a:t> 88.10 (2008): 1196-207. Web. &lt;http://ptjournal.apta.org/content/88/10/1196.full.pdf+html&gt;.</a:t>
            </a:r>
          </a:p>
          <a:p>
            <a:pPr lvl="0"/>
            <a:r>
              <a:rPr lang="en-US" dirty="0"/>
              <a:t>Pew Internet &amp; American Life Project Teens, Video Games and Civics </a:t>
            </a:r>
            <a:r>
              <a:rPr lang="en-US" u="sng" dirty="0">
                <a:hlinkClick r:id="rId2"/>
              </a:rPr>
              <a:t>http://pewresearch.org/pubs/953/</a:t>
            </a:r>
            <a:r>
              <a:rPr lang="en-US" i="1" dirty="0"/>
              <a:t> </a:t>
            </a:r>
            <a:r>
              <a:rPr lang="en-US" dirty="0"/>
              <a:t>September 16, </a:t>
            </a:r>
            <a:r>
              <a:rPr lang="en-US" dirty="0" smtClean="0"/>
              <a:t>2008</a:t>
            </a:r>
          </a:p>
          <a:p>
            <a:pPr lvl="0"/>
            <a:r>
              <a:rPr lang="en-US" dirty="0"/>
              <a:t>Kramer, John, and Ann MacPhail. "Relationships Among Measures of Walking Efficiency, Gross Motor Ability, and Isokinetic Strength In Adolescents With Cerebral Palsy." </a:t>
            </a:r>
            <a:r>
              <a:rPr lang="en-US" i="1" dirty="0"/>
              <a:t>Pediatric Physical Therapy</a:t>
            </a:r>
            <a:r>
              <a:rPr lang="en-US" dirty="0"/>
              <a:t> 6.1 (1994): n. pag. Web.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Tele-rehabilitation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086601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Tele-rehabilitation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Increase motivation	      Increase Repetition	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How?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97% of American Children Play Video Games	</a:t>
            </a:r>
          </a:p>
          <a:p>
            <a:pPr lvl="2"/>
            <a:endParaRPr lang="en-US" sz="1800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.huffpost.com/gen/610454/thumbs/s-STROKE-COMPUTER-GAME-large640.jpg?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10"/>
          <a:stretch/>
        </p:blipFill>
        <p:spPr bwMode="auto">
          <a:xfrm>
            <a:off x="1591265" y="3581400"/>
            <a:ext cx="2904535" cy="2559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intendookie.files.wordpress.com/2009/11/wii-remo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590800" cy="3051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81400" y="2209800"/>
            <a:ext cx="914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52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Slide 2: </a:t>
            </a:r>
            <a:r>
              <a:rPr lang="en-US" dirty="0"/>
              <a:t>http://trialx.com/curetalk/2011/12/cerebral-palsy-life-expectancy-treatments-clinical-trials</a:t>
            </a:r>
            <a:r>
              <a:rPr lang="en-US" dirty="0" smtClean="0"/>
              <a:t>/</a:t>
            </a:r>
          </a:p>
          <a:p>
            <a:r>
              <a:rPr lang="en-US" dirty="0" smtClean="0"/>
              <a:t>Slide 3: </a:t>
            </a:r>
            <a:r>
              <a:rPr lang="en-US" dirty="0"/>
              <a:t>http://o.aolcdn.com/dims/MOBL/5/760/560/50/http://</a:t>
            </a:r>
            <a:r>
              <a:rPr lang="en-US" dirty="0" smtClean="0"/>
              <a:t>www.blogcdn.com/www.engadget.com/media/2012/05/limbs-alive-1337395428.jpg</a:t>
            </a:r>
            <a:r>
              <a:rPr lang="en-US" dirty="0"/>
              <a:t> &amp; http://www.google.com/imgres?num=10&amp;um=1&amp;hl=en&amp;client=firefox-a&amp;rls=org.mozilla:en-US:official&amp;channel=fflb&amp;biw=1280&amp;bih=880&amp;tbm=isch&amp;tbnid=Tg4LWUvd2NTXXM:&amp;imgrefurl=http://gdgt.com/nintendo/wii/remote-controller/&amp;docid=9V7s9AidXExMeM&amp;imgurl=http://</a:t>
            </a:r>
            <a:r>
              <a:rPr lang="en-US" dirty="0" smtClean="0"/>
              <a:t>media.gdgt.com/img/product/23/hys/wii-remote-controller-1vah-460.jpg&amp;w=460&amp;h=345&amp;ei=QO-NUKS-DKXWygHe5ICQDg&amp;zoom=1&amp;iact=hc&amp;vpx=834&amp;vpy=346&amp;dur=667&amp;hovh=194&amp;hovw=259&amp;tx=127&amp;ty=89&amp;sig=102601995692876487404&amp;sqi=2&amp;page=1&amp;tbnh=142&amp;tbnw=195&amp;start=0&amp;ndsp=31&amp;ved=1t:429,r:10,s:0,i:165</a:t>
            </a:r>
          </a:p>
          <a:p>
            <a:r>
              <a:rPr lang="en-US" dirty="0" smtClean="0"/>
              <a:t>Slide 4: </a:t>
            </a:r>
            <a:r>
              <a:rPr lang="en-US" dirty="0"/>
              <a:t>http://</a:t>
            </a:r>
            <a:r>
              <a:rPr lang="en-US" dirty="0" smtClean="0"/>
              <a:t>stronger-slimmer.com/leg-extensions.jpg</a:t>
            </a:r>
            <a:r>
              <a:rPr lang="en-US" dirty="0"/>
              <a:t> </a:t>
            </a:r>
            <a:r>
              <a:rPr lang="en-US" dirty="0" smtClean="0"/>
              <a:t>&amp; http</a:t>
            </a:r>
            <a:r>
              <a:rPr lang="en-US" dirty="0"/>
              <a:t>://www.google.com/imgres?um=1&amp;hl=en&amp;client=firefox-a&amp;rls=org.mozilla:en-US:official&amp;channel=fflb&amp;biw=1280&amp;bih=880&amp;tbm=isch&amp;tbnid=FQLEmUeljFUbaM:&amp;imgrefurl=http://www.ehow.com/how_8287614_video-record-webcam-laptop.html&amp;docid=3K_FjjTGcsZeIM&amp;imgurl=http://</a:t>
            </a:r>
            <a:r>
              <a:rPr lang="en-US" dirty="0" smtClean="0"/>
              <a:t>img.ehowcdn.com/article-new/ehow/images/a07/st/bu/video-record-webcam-laptop-800x800.jpg&amp;w=393&amp;h=300&amp;ei=rO-NUNitNKbUyQHKlYHABg&amp;zoom=1&amp;iact=hc&amp;vpx=362&amp;vpy=139&amp;dur=176&amp;hovh=196&amp;hovw=257&amp;tx=119&amp;ty=65&amp;sig=102601995692876487404&amp;page=3&amp;tbnh=135&amp;tbnw=172&amp;start=60&amp;ndsp=36&amp;ved=1t:429,r:53,s:20,i:299</a:t>
            </a:r>
          </a:p>
          <a:p>
            <a:r>
              <a:rPr lang="en-US" dirty="0" smtClean="0"/>
              <a:t>Slide 7:</a:t>
            </a:r>
            <a:r>
              <a:rPr lang="en-US" dirty="0"/>
              <a:t>http://</a:t>
            </a:r>
            <a:r>
              <a:rPr lang="en-US" dirty="0" smtClean="0"/>
              <a:t>cdn.asia.cnet.com/i/r/2008/nb/43888809/sc001.jpg &amp; </a:t>
            </a:r>
            <a:r>
              <a:rPr lang="en-US" dirty="0"/>
              <a:t>https://lh3.googleusercontent.com/-</a:t>
            </a:r>
            <a:r>
              <a:rPr lang="en-US" dirty="0" smtClean="0"/>
              <a:t>7kfS3IMofO8/Ts0smoxvU7I/AAAAAAAAJKo/CgmtZskppbA/C110%252520grey_CTG1.jpg</a:t>
            </a:r>
          </a:p>
          <a:p>
            <a:r>
              <a:rPr lang="en-US" dirty="0" smtClean="0"/>
              <a:t>Slide 8: </a:t>
            </a:r>
            <a:r>
              <a:rPr lang="en-US" dirty="0"/>
              <a:t>http://</a:t>
            </a:r>
            <a:r>
              <a:rPr lang="en-US" dirty="0" smtClean="0"/>
              <a:t>qph.cf.quoracdn.net/main-qimg-8c501eaebb0b4d58d8806d244e9dd0d6 </a:t>
            </a:r>
            <a:r>
              <a:rPr lang="en-US" dirty="0"/>
              <a:t>&amp; </a:t>
            </a:r>
            <a:r>
              <a:rPr lang="en-US" dirty="0">
                <a:hlinkClick r:id="rId2"/>
              </a:rPr>
              <a:t>http://network4g.verizonwireless.com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Slide 15: http://productimages.grainger.com/is/image/Grainger/1WFD4_AS01?$productdetail$</a:t>
            </a:r>
            <a:endParaRPr lang="en-US" dirty="0" smtClean="0"/>
          </a:p>
          <a:p>
            <a:r>
              <a:rPr lang="en-US" dirty="0" smtClean="0"/>
              <a:t>Slide 16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http://www.mcmaster.com/#cadinlnord/8880t31/=</a:t>
            </a:r>
            <a:r>
              <a:rPr lang="en-US" dirty="0" smtClean="0">
                <a:hlinkClick r:id="rId3"/>
              </a:rPr>
              <a:t>kfc703</a:t>
            </a:r>
            <a:endParaRPr lang="en-US" dirty="0" smtClean="0"/>
          </a:p>
          <a:p>
            <a:r>
              <a:rPr lang="en-US" dirty="0" smtClean="0"/>
              <a:t>Slide 17: </a:t>
            </a:r>
            <a:r>
              <a:rPr lang="en-US" dirty="0" smtClean="0">
                <a:hlinkClick r:id="rId4"/>
              </a:rPr>
              <a:t>http://www.thera-band.com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Slide </a:t>
            </a:r>
            <a:r>
              <a:rPr lang="en-US" dirty="0"/>
              <a:t>18: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www.mcmaster.com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46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009"/>
            <a:ext cx="2438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Tele-Kit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Cheap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Quick &amp; Easy Setup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Laptop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Wi-Fi Hotspot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Wii-Remote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Webcam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Appropriate Resolution 640X480</a:t>
            </a:r>
          </a:p>
          <a:p>
            <a:pPr marL="5715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38800" y="1721009"/>
            <a:ext cx="32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Knee Rehab Device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Cheap (&lt; $200)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Light Weight (&lt; 30 lb.)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Reasonably Sized (fit in 2 ft. x 2 ft. x 2 ft. box)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Wii remote port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Variable Resistance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Range of Motion (0&lt;</a:t>
            </a:r>
            <a:r>
              <a:rPr lang="el-GR" sz="1600" dirty="0" smtClean="0">
                <a:solidFill>
                  <a:schemeClr val="tx1"/>
                </a:solidFill>
              </a:rPr>
              <a:t>θ</a:t>
            </a:r>
            <a:r>
              <a:rPr lang="en-US" sz="1600" dirty="0" smtClean="0">
                <a:solidFill>
                  <a:schemeClr val="tx1"/>
                </a:solidFill>
              </a:rPr>
              <a:t>&lt;90)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Must integrate with pre-existing base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9399" y="1721009"/>
            <a:ext cx="2590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Tele-Process</a:t>
            </a:r>
          </a:p>
          <a:p>
            <a:pPr marL="571500" indent="-457200"/>
            <a:r>
              <a:rPr lang="en-US" sz="1600" dirty="0" smtClean="0">
                <a:solidFill>
                  <a:schemeClr val="tx1"/>
                </a:solidFill>
              </a:rPr>
              <a:t>Quality Resolution for face timing</a:t>
            </a:r>
          </a:p>
          <a:p>
            <a:pPr marL="571500" indent="-457200"/>
            <a:r>
              <a:rPr lang="en-US" sz="1600" dirty="0" smtClean="0">
                <a:solidFill>
                  <a:schemeClr val="tx1"/>
                </a:solidFill>
              </a:rPr>
              <a:t>Quick Setup</a:t>
            </a:r>
          </a:p>
          <a:p>
            <a:pPr marL="571500" indent="-457200"/>
            <a:r>
              <a:rPr lang="en-US" sz="1600" dirty="0" smtClean="0">
                <a:solidFill>
                  <a:schemeClr val="tx1"/>
                </a:solidFill>
              </a:rPr>
              <a:t>Troubleshooting Capabilities</a:t>
            </a:r>
          </a:p>
          <a:p>
            <a:pPr marL="571500" indent="-457200"/>
            <a:r>
              <a:rPr lang="en-US" sz="1600" dirty="0" smtClean="0">
                <a:solidFill>
                  <a:schemeClr val="tx1"/>
                </a:solidFill>
              </a:rPr>
              <a:t>Game Modification</a:t>
            </a:r>
          </a:p>
          <a:p>
            <a:pPr marL="11430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088" y="2747473"/>
            <a:ext cx="7772400" cy="757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Hardware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968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Tele-Kit Solution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1" cy="49698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Laptop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Solution: </a:t>
            </a:r>
            <a:r>
              <a:rPr lang="en-US" sz="1800" i="1" dirty="0">
                <a:solidFill>
                  <a:schemeClr val="tx1"/>
                </a:solidFill>
              </a:rPr>
              <a:t>Dell Latitude E6400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Cheap: $279.99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Fits hardware requirements: 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2.4 GHz processor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2 GB RAM 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80 GB Hard Drive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Webcam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Solution: </a:t>
            </a:r>
            <a:r>
              <a:rPr lang="en-US" sz="1800" i="1" dirty="0">
                <a:solidFill>
                  <a:schemeClr val="tx1"/>
                </a:solidFill>
              </a:rPr>
              <a:t>Logitech </a:t>
            </a:r>
            <a:r>
              <a:rPr lang="en-US" sz="1800" i="1" dirty="0" smtClean="0">
                <a:solidFill>
                  <a:schemeClr val="tx1"/>
                </a:solidFill>
              </a:rPr>
              <a:t>C110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Cheap: </a:t>
            </a:r>
            <a:r>
              <a:rPr lang="en-US" sz="1800" i="1" dirty="0" smtClean="0">
                <a:solidFill>
                  <a:schemeClr val="tx1"/>
                </a:solidFill>
              </a:rPr>
              <a:t> $18.32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HD Resolution: 1024x768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Contains Microphone</a:t>
            </a:r>
          </a:p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dn.asia.cnet.com/i/r/2008/nb/43888809/sc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781" y="1908561"/>
            <a:ext cx="28321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lh3.googleusercontent.com/-7kfS3IMofO8/Ts0smoxvU7I/AAAAAAAAJKo/CgmtZskppbA/C110%252520grey_CT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781" y="4305656"/>
            <a:ext cx="2832100" cy="194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029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Tele-Kit Solution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3337"/>
            <a:ext cx="7086601" cy="49698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Bluetooth </a:t>
            </a:r>
            <a:r>
              <a:rPr lang="en-US" sz="2200" b="1" dirty="0">
                <a:solidFill>
                  <a:schemeClr val="tx1"/>
                </a:solidFill>
              </a:rPr>
              <a:t>Dongle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Solution: </a:t>
            </a:r>
            <a:r>
              <a:rPr lang="en-US" sz="1800" i="1" dirty="0">
                <a:solidFill>
                  <a:schemeClr val="tx1"/>
                </a:solidFill>
              </a:rPr>
              <a:t>Kensington USB </a:t>
            </a:r>
            <a:r>
              <a:rPr lang="en-US" sz="1800" i="1" dirty="0" smtClean="0">
                <a:solidFill>
                  <a:schemeClr val="tx1"/>
                </a:solidFill>
              </a:rPr>
              <a:t>Micro-adaptor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USB 2.0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Data Transfer: 3.0 Mbps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Range: 10 m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Price: $16.18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Wi-Fi Hotspot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Solution: </a:t>
            </a:r>
            <a:r>
              <a:rPr lang="en-US" sz="1800" i="1" dirty="0">
                <a:solidFill>
                  <a:schemeClr val="tx1"/>
                </a:solidFill>
              </a:rPr>
              <a:t>Verizon Wireless 4G LTE USB </a:t>
            </a:r>
            <a:r>
              <a:rPr lang="en-US" sz="1800" i="1" dirty="0" smtClean="0">
                <a:solidFill>
                  <a:schemeClr val="tx1"/>
                </a:solidFill>
              </a:rPr>
              <a:t>Modem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Cost: $52.99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Doesn’t Require Data Plan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Patient Can Opt out if they have Internet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Verizon Coverage</a:t>
            </a:r>
            <a:endParaRPr lang="en-US" sz="1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qph.cf.quoracdn.net/main-qimg-8c501eaebb0b4d58d8806d244e9dd0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12" t="36099" r="35174" b="17937"/>
          <a:stretch/>
        </p:blipFill>
        <p:spPr bwMode="auto">
          <a:xfrm>
            <a:off x="6452075" y="4190999"/>
            <a:ext cx="2471404" cy="167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699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Rehabilitation Device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914400" lvl="2" indent="0">
              <a:lnSpc>
                <a:spcPct val="200000"/>
              </a:lnSpc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Seven </a:t>
            </a:r>
            <a:r>
              <a:rPr lang="en-US" sz="2200" b="1" dirty="0">
                <a:solidFill>
                  <a:schemeClr val="tx1"/>
                </a:solidFill>
              </a:rPr>
              <a:t>P</a:t>
            </a:r>
            <a:r>
              <a:rPr lang="en-US" sz="2200" b="1" dirty="0" smtClean="0">
                <a:solidFill>
                  <a:schemeClr val="tx1"/>
                </a:solidFill>
              </a:rPr>
              <a:t>rimary </a:t>
            </a:r>
            <a:r>
              <a:rPr lang="en-US" sz="2200" b="1" dirty="0">
                <a:solidFill>
                  <a:schemeClr val="tx1"/>
                </a:solidFill>
              </a:rPr>
              <a:t>C</a:t>
            </a:r>
            <a:r>
              <a:rPr lang="en-US" sz="2200" b="1" dirty="0" smtClean="0">
                <a:solidFill>
                  <a:schemeClr val="tx1"/>
                </a:solidFill>
              </a:rPr>
              <a:t>omponents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Base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Base Attachment Arm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Thigh Rest Plate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Upper Rotating Arm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Lower Rotating Arm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Pivot System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Thera</a:t>
            </a:r>
            <a:r>
              <a:rPr lang="en-US" sz="1800" dirty="0" smtClean="0">
                <a:solidFill>
                  <a:schemeClr val="tx1"/>
                </a:solidFill>
              </a:rPr>
              <a:t>-Band Resistance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977169" cy="360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4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718"/>
            <a:ext cx="41910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Developed by Dr. </a:t>
            </a:r>
            <a:r>
              <a:rPr lang="en-US" sz="2000" b="1" dirty="0" err="1" smtClean="0">
                <a:solidFill>
                  <a:schemeClr val="tx1"/>
                </a:solidFill>
              </a:rPr>
              <a:t>Engsberg’s</a:t>
            </a:r>
            <a:r>
              <a:rPr lang="en-US" sz="2000" b="1" dirty="0" smtClean="0">
                <a:solidFill>
                  <a:schemeClr val="tx1"/>
                </a:solidFill>
              </a:rPr>
              <a:t> team in 2011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Ankle Rehabilitation Device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Four holes – height adjustable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Steel Locking Pin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Base Post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2.5” x 2.5” x 5”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4" name="Picture 13" descr="\\warehouse.cec.wustl.edu\home\links\jmh4\Downloads\pho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78465"/>
            <a:ext cx="3779520" cy="283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029200" y="3515172"/>
            <a:ext cx="32004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9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1216</Words>
  <Application>Microsoft Office PowerPoint</Application>
  <PresentationFormat>On-screen Show (4:3)</PresentationFormat>
  <Paragraphs>356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Tele-rehabilitation Gaming Therapy</vt:lpstr>
      <vt:lpstr>Cerebral Palsy</vt:lpstr>
      <vt:lpstr>Tele-rehabilitation</vt:lpstr>
      <vt:lpstr>Requirements</vt:lpstr>
      <vt:lpstr>Slide 5</vt:lpstr>
      <vt:lpstr>Tele-Kit Solution</vt:lpstr>
      <vt:lpstr>Tele-Kit Solution</vt:lpstr>
      <vt:lpstr>Knee Rehabilitation Device</vt:lpstr>
      <vt:lpstr>Base</vt:lpstr>
      <vt:lpstr>Base Attachment Arm</vt:lpstr>
      <vt:lpstr>Thigh Rest Plate</vt:lpstr>
      <vt:lpstr>Upper Rotating Arm</vt:lpstr>
      <vt:lpstr>Lower Rotating Arm</vt:lpstr>
      <vt:lpstr>Pivot</vt:lpstr>
      <vt:lpstr>Thera-Band Connection</vt:lpstr>
      <vt:lpstr>Thera-Band Cont.</vt:lpstr>
      <vt:lpstr>Resistance Values</vt:lpstr>
      <vt:lpstr>Additional Parts</vt:lpstr>
      <vt:lpstr>Materials List</vt:lpstr>
      <vt:lpstr>Manufacturing</vt:lpstr>
      <vt:lpstr>Slide 21</vt:lpstr>
      <vt:lpstr>GUI Flowchart</vt:lpstr>
      <vt:lpstr>Slide 23</vt:lpstr>
      <vt:lpstr>Did We Solve the Problem?</vt:lpstr>
      <vt:lpstr>Looking Forward</vt:lpstr>
      <vt:lpstr>IP Considerations</vt:lpstr>
      <vt:lpstr>Lessons Learned</vt:lpstr>
      <vt:lpstr>Questions?</vt:lpstr>
      <vt:lpstr>References</vt:lpstr>
      <vt:lpstr>Figure References</vt:lpstr>
    </vt:vector>
  </TitlesOfParts>
  <Company>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Telerehabilitation Gaming Therapy</dc:title>
  <dc:creator>Kevin Arnold Lind</dc:creator>
  <cp:lastModifiedBy>JH</cp:lastModifiedBy>
  <cp:revision>129</cp:revision>
  <dcterms:created xsi:type="dcterms:W3CDTF">2012-10-28T06:33:48Z</dcterms:created>
  <dcterms:modified xsi:type="dcterms:W3CDTF">2012-12-03T19:26:31Z</dcterms:modified>
</cp:coreProperties>
</file>