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83" r:id="rId10"/>
    <p:sldId id="270" r:id="rId11"/>
    <p:sldId id="264" r:id="rId12"/>
    <p:sldId id="272" r:id="rId13"/>
    <p:sldId id="273" r:id="rId14"/>
    <p:sldId id="266" r:id="rId15"/>
    <p:sldId id="278" r:id="rId16"/>
    <p:sldId id="274" r:id="rId17"/>
    <p:sldId id="277" r:id="rId18"/>
    <p:sldId id="276" r:id="rId19"/>
    <p:sldId id="268" r:id="rId20"/>
    <p:sldId id="267" r:id="rId21"/>
    <p:sldId id="279" r:id="rId22"/>
    <p:sldId id="285" r:id="rId23"/>
    <p:sldId id="280" r:id="rId24"/>
    <p:sldId id="281" r:id="rId25"/>
    <p:sldId id="288" r:id="rId26"/>
    <p:sldId id="289" r:id="rId27"/>
    <p:sldId id="284" r:id="rId28"/>
    <p:sldId id="287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44A12-5325-4284-B2AB-E43C9C7CA28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1DC79-8A1A-4567-8A69-656096CAD3E8}">
      <dgm:prSet phldrT="[Text]"/>
      <dgm:spPr/>
      <dgm:t>
        <a:bodyPr/>
        <a:lstStyle/>
        <a:p>
          <a:r>
            <a:rPr lang="en-US" dirty="0" smtClean="0"/>
            <a:t>Therapist</a:t>
          </a:r>
          <a:endParaRPr lang="en-US" dirty="0"/>
        </a:p>
      </dgm:t>
    </dgm:pt>
    <dgm:pt modelId="{B61FACC7-3526-432A-A337-BE7F074C8E52}" type="parTrans" cxnId="{87F532AE-A6AA-4BFA-8A06-0E4972919317}">
      <dgm:prSet/>
      <dgm:spPr/>
      <dgm:t>
        <a:bodyPr/>
        <a:lstStyle/>
        <a:p>
          <a:endParaRPr lang="en-US"/>
        </a:p>
      </dgm:t>
    </dgm:pt>
    <dgm:pt modelId="{E5CFC4DE-96EF-4862-9804-BE3E3A101F1E}" type="sibTrans" cxnId="{87F532AE-A6AA-4BFA-8A06-0E4972919317}">
      <dgm:prSet/>
      <dgm:spPr/>
      <dgm:t>
        <a:bodyPr/>
        <a:lstStyle/>
        <a:p>
          <a:endParaRPr lang="en-US"/>
        </a:p>
      </dgm:t>
    </dgm:pt>
    <dgm:pt modelId="{3D005D75-A875-4043-9701-951F6B1E2022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0A005B09-DDAF-4B60-90D6-95FD831BB636}" type="parTrans" cxnId="{84711BEC-3922-4D4D-9E37-B966CB5C4BF1}">
      <dgm:prSet/>
      <dgm:spPr/>
      <dgm:t>
        <a:bodyPr/>
        <a:lstStyle/>
        <a:p>
          <a:endParaRPr lang="en-US"/>
        </a:p>
      </dgm:t>
    </dgm:pt>
    <dgm:pt modelId="{5DF80C2D-30DE-4068-B6D3-9923FFEB6816}" type="sibTrans" cxnId="{84711BEC-3922-4D4D-9E37-B966CB5C4BF1}">
      <dgm:prSet/>
      <dgm:spPr/>
      <dgm:t>
        <a:bodyPr/>
        <a:lstStyle/>
        <a:p>
          <a:endParaRPr lang="en-US"/>
        </a:p>
      </dgm:t>
    </dgm:pt>
    <dgm:pt modelId="{1DACDBF2-D9AE-42A6-AF70-1B5B14E673E8}" type="pres">
      <dgm:prSet presAssocID="{BBB44A12-5325-4284-B2AB-E43C9C7CA2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0C786-C609-497B-95E5-D6067A6D4475}" type="pres">
      <dgm:prSet presAssocID="{5C41DC79-8A1A-4567-8A69-656096CAD3E8}" presName="dummy" presStyleCnt="0"/>
      <dgm:spPr/>
    </dgm:pt>
    <dgm:pt modelId="{BE2C3D39-7718-432C-8D38-61F1CB013119}" type="pres">
      <dgm:prSet presAssocID="{5C41DC79-8A1A-4567-8A69-656096CAD3E8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77C66-B355-4E9E-B1D9-A3AA27AE764A}" type="pres">
      <dgm:prSet presAssocID="{E5CFC4DE-96EF-4862-9804-BE3E3A101F1E}" presName="sibTrans" presStyleLbl="node1" presStyleIdx="0" presStyleCnt="2"/>
      <dgm:spPr/>
      <dgm:t>
        <a:bodyPr/>
        <a:lstStyle/>
        <a:p>
          <a:endParaRPr lang="en-US"/>
        </a:p>
      </dgm:t>
    </dgm:pt>
    <dgm:pt modelId="{2EDFC3EB-9692-4735-AD32-88A123551086}" type="pres">
      <dgm:prSet presAssocID="{3D005D75-A875-4043-9701-951F6B1E2022}" presName="dummy" presStyleCnt="0"/>
      <dgm:spPr/>
    </dgm:pt>
    <dgm:pt modelId="{985901F5-85DB-4A3E-9D9C-B3AD75C11663}" type="pres">
      <dgm:prSet presAssocID="{3D005D75-A875-4043-9701-951F6B1E2022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1570F-ED5E-40B2-A5CB-4FC935689662}" type="pres">
      <dgm:prSet presAssocID="{5DF80C2D-30DE-4068-B6D3-9923FFEB6816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C228DE3-827F-44C5-AFDE-8FD0F9406CFF}" type="presOf" srcId="{BBB44A12-5325-4284-B2AB-E43C9C7CA28C}" destId="{1DACDBF2-D9AE-42A6-AF70-1B5B14E673E8}" srcOrd="0" destOrd="0" presId="urn:microsoft.com/office/officeart/2005/8/layout/cycle1"/>
    <dgm:cxn modelId="{49E8FEAE-7061-4EF0-8AFC-F408836EF997}" type="presOf" srcId="{5C41DC79-8A1A-4567-8A69-656096CAD3E8}" destId="{BE2C3D39-7718-432C-8D38-61F1CB013119}" srcOrd="0" destOrd="0" presId="urn:microsoft.com/office/officeart/2005/8/layout/cycle1"/>
    <dgm:cxn modelId="{0360C92D-AACC-4FCB-98F9-1835820DFBEA}" type="presOf" srcId="{5DF80C2D-30DE-4068-B6D3-9923FFEB6816}" destId="{08B1570F-ED5E-40B2-A5CB-4FC935689662}" srcOrd="0" destOrd="0" presId="urn:microsoft.com/office/officeart/2005/8/layout/cycle1"/>
    <dgm:cxn modelId="{87F532AE-A6AA-4BFA-8A06-0E4972919317}" srcId="{BBB44A12-5325-4284-B2AB-E43C9C7CA28C}" destId="{5C41DC79-8A1A-4567-8A69-656096CAD3E8}" srcOrd="0" destOrd="0" parTransId="{B61FACC7-3526-432A-A337-BE7F074C8E52}" sibTransId="{E5CFC4DE-96EF-4862-9804-BE3E3A101F1E}"/>
    <dgm:cxn modelId="{AEE4EF2E-65F9-4681-8361-80E93E54CF68}" type="presOf" srcId="{E5CFC4DE-96EF-4862-9804-BE3E3A101F1E}" destId="{15C77C66-B355-4E9E-B1D9-A3AA27AE764A}" srcOrd="0" destOrd="0" presId="urn:microsoft.com/office/officeart/2005/8/layout/cycle1"/>
    <dgm:cxn modelId="{30B0C31D-25BF-4766-847F-361406B3C5D1}" type="presOf" srcId="{3D005D75-A875-4043-9701-951F6B1E2022}" destId="{985901F5-85DB-4A3E-9D9C-B3AD75C11663}" srcOrd="0" destOrd="0" presId="urn:microsoft.com/office/officeart/2005/8/layout/cycle1"/>
    <dgm:cxn modelId="{84711BEC-3922-4D4D-9E37-B966CB5C4BF1}" srcId="{BBB44A12-5325-4284-B2AB-E43C9C7CA28C}" destId="{3D005D75-A875-4043-9701-951F6B1E2022}" srcOrd="1" destOrd="0" parTransId="{0A005B09-DDAF-4B60-90D6-95FD831BB636}" sibTransId="{5DF80C2D-30DE-4068-B6D3-9923FFEB6816}"/>
    <dgm:cxn modelId="{D8F0E834-A488-4813-91E8-B656CABA568A}" type="presParOf" srcId="{1DACDBF2-D9AE-42A6-AF70-1B5B14E673E8}" destId="{34A0C786-C609-497B-95E5-D6067A6D4475}" srcOrd="0" destOrd="0" presId="urn:microsoft.com/office/officeart/2005/8/layout/cycle1"/>
    <dgm:cxn modelId="{15B1F485-A8DB-4948-84D8-63564F43A173}" type="presParOf" srcId="{1DACDBF2-D9AE-42A6-AF70-1B5B14E673E8}" destId="{BE2C3D39-7718-432C-8D38-61F1CB013119}" srcOrd="1" destOrd="0" presId="urn:microsoft.com/office/officeart/2005/8/layout/cycle1"/>
    <dgm:cxn modelId="{B9A54551-FEFB-4CE6-8501-0DEAC2F37900}" type="presParOf" srcId="{1DACDBF2-D9AE-42A6-AF70-1B5B14E673E8}" destId="{15C77C66-B355-4E9E-B1D9-A3AA27AE764A}" srcOrd="2" destOrd="0" presId="urn:microsoft.com/office/officeart/2005/8/layout/cycle1"/>
    <dgm:cxn modelId="{2A549D65-7C1E-4203-AC02-C8A0127150C8}" type="presParOf" srcId="{1DACDBF2-D9AE-42A6-AF70-1B5B14E673E8}" destId="{2EDFC3EB-9692-4735-AD32-88A123551086}" srcOrd="3" destOrd="0" presId="urn:microsoft.com/office/officeart/2005/8/layout/cycle1"/>
    <dgm:cxn modelId="{B90EC7BF-1BD0-4440-9017-4F8D222E406C}" type="presParOf" srcId="{1DACDBF2-D9AE-42A6-AF70-1B5B14E673E8}" destId="{985901F5-85DB-4A3E-9D9C-B3AD75C11663}" srcOrd="4" destOrd="0" presId="urn:microsoft.com/office/officeart/2005/8/layout/cycle1"/>
    <dgm:cxn modelId="{7565ABCD-4542-45E4-920C-4352466E1F73}" type="presParOf" srcId="{1DACDBF2-D9AE-42A6-AF70-1B5B14E673E8}" destId="{08B1570F-ED5E-40B2-A5CB-4FC93568966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C3D39-7718-432C-8D38-61F1CB013119}">
      <dsp:nvSpPr>
        <dsp:cNvPr id="0" name=""/>
        <dsp:cNvSpPr/>
      </dsp:nvSpPr>
      <dsp:spPr>
        <a:xfrm>
          <a:off x="1873154" y="494711"/>
          <a:ext cx="935530" cy="93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Therapist</a:t>
          </a:r>
          <a:endParaRPr lang="en-US" sz="1600" kern="1200" dirty="0"/>
        </a:p>
      </dsp:txBody>
      <dsp:txXfrm>
        <a:off x="1873154" y="494711"/>
        <a:ext cx="935530" cy="935530"/>
      </dsp:txXfrm>
    </dsp:sp>
    <dsp:sp modelId="{15C77C66-B355-4E9E-B1D9-A3AA27AE764A}">
      <dsp:nvSpPr>
        <dsp:cNvPr id="0" name=""/>
        <dsp:cNvSpPr/>
      </dsp:nvSpPr>
      <dsp:spPr>
        <a:xfrm>
          <a:off x="612710" y="-443"/>
          <a:ext cx="1925840" cy="1925840"/>
        </a:xfrm>
        <a:prstGeom prst="circularArrow">
          <a:avLst>
            <a:gd name="adj1" fmla="val 9473"/>
            <a:gd name="adj2" fmla="val 684032"/>
            <a:gd name="adj3" fmla="val 7855272"/>
            <a:gd name="adj4" fmla="val 2260696"/>
            <a:gd name="adj5" fmla="val 11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901F5-85DB-4A3E-9D9C-B3AD75C11663}">
      <dsp:nvSpPr>
        <dsp:cNvPr id="0" name=""/>
        <dsp:cNvSpPr/>
      </dsp:nvSpPr>
      <dsp:spPr>
        <a:xfrm>
          <a:off x="342575" y="494711"/>
          <a:ext cx="935530" cy="93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</a:t>
          </a:r>
          <a:endParaRPr lang="en-US" sz="1600" kern="1200" dirty="0"/>
        </a:p>
      </dsp:txBody>
      <dsp:txXfrm>
        <a:off x="342575" y="494711"/>
        <a:ext cx="935530" cy="935530"/>
      </dsp:txXfrm>
    </dsp:sp>
    <dsp:sp modelId="{08B1570F-ED5E-40B2-A5CB-4FC935689662}">
      <dsp:nvSpPr>
        <dsp:cNvPr id="0" name=""/>
        <dsp:cNvSpPr/>
      </dsp:nvSpPr>
      <dsp:spPr>
        <a:xfrm>
          <a:off x="612710" y="-443"/>
          <a:ext cx="1925840" cy="1925840"/>
        </a:xfrm>
        <a:prstGeom prst="circularArrow">
          <a:avLst>
            <a:gd name="adj1" fmla="val 9473"/>
            <a:gd name="adj2" fmla="val 684032"/>
            <a:gd name="adj3" fmla="val 18655272"/>
            <a:gd name="adj4" fmla="val 13060696"/>
            <a:gd name="adj5" fmla="val 11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FA21-97DC-43E9-B5F6-BA633CF01DE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74A5-4128-4823-B5C1-9551B3344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4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Laptop: http://cdn.asia.cnet.com/i/r/2008/nb/43888809/sc001.jpg</a:t>
            </a:r>
          </a:p>
          <a:p>
            <a:r>
              <a:rPr lang="en-US" dirty="0" smtClean="0"/>
              <a:t>Webcam:</a:t>
            </a:r>
            <a:r>
              <a:rPr lang="en-US" baseline="0" dirty="0" smtClean="0"/>
              <a:t> </a:t>
            </a:r>
            <a:r>
              <a:rPr lang="en-US" dirty="0" smtClean="0"/>
              <a:t>https://lh3.googleusercontent.com/-7kfS3IMofO8/Ts0smoxvU7I/AAAAAAAAJKo/CgmtZskppbA/C110%252520grey_CTG1.jpg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2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http://users.ece.gatech.edu/mcclella/matlabGUIs/CDMELE/images/sindrillMovie.png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http://users.ece.gatech.edu/mcclella/matlabGUIs/CDMELE/images/sindrillMovie.png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http://users.ece.gatech.edu/mcclella/matlabGUIs/CDMELE/images/sindrillMovie.png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Dongle: http://qph.cf.quoracdn.net/main-qimg-8c501eaebb0b4d58d8806d244e9dd0d6</a:t>
            </a:r>
          </a:p>
          <a:p>
            <a:r>
              <a:rPr lang="en-US" dirty="0" smtClean="0"/>
              <a:t>Hotspot: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26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Torsional</a:t>
            </a:r>
            <a:r>
              <a:rPr lang="en-US" baseline="0" dirty="0" smtClean="0"/>
              <a:t> Spring: http://best-b2b.com/userimg/896/898-1/torsion-spring-125.jpg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26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http://www.autoitscript.com/site/autoit/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http://users.ece.gatech.edu/mcclella/matlabGUIs/CDMELE/images/sindrillMovie.png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53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2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74A5-4128-4823-B5C1-9551B33445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FB584C-E5EF-4EEA-92CF-F1A41E5E2DCF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FB0CCB-A9D0-4CBB-8059-AA6B2C9D77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ewresearch.org/pubs/95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600200"/>
          </a:xfrm>
        </p:spPr>
        <p:txBody>
          <a:bodyPr/>
          <a:lstStyle/>
          <a:p>
            <a:r>
              <a:rPr lang="en-US" sz="4000" dirty="0" smtClean="0"/>
              <a:t>Tele-rehabilitation Gaming Therapy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Group 15: Kevin Lind, Jayce Holley &amp; Peter Zhu</a:t>
            </a:r>
          </a:p>
          <a:p>
            <a:r>
              <a:rPr lang="en-US" sz="1600" dirty="0" smtClean="0"/>
              <a:t>Presenter: Kevin Lind</a:t>
            </a:r>
          </a:p>
          <a:p>
            <a:r>
              <a:rPr lang="en-US" sz="1600" dirty="0" smtClean="0"/>
              <a:t>10/29/2012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0531" y="4202668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r>
              <a:rPr lang="en-US" dirty="0" smtClean="0"/>
              <a:t>Option </a:t>
            </a:r>
            <a:r>
              <a:rPr lang="en-US" dirty="0"/>
              <a:t>1</a:t>
            </a:r>
            <a:r>
              <a:rPr lang="en-US" dirty="0" smtClean="0"/>
              <a:t> –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718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Safe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Don’t Store Potential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Variable Resistance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Durable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Optional flexional resistance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Velocity Dependent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Expensive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Price Range: 100+ for variable resistance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Therapist Familiarity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4" t="27161" r="38727" b="11857"/>
          <a:stretch/>
        </p:blipFill>
        <p:spPr bwMode="auto">
          <a:xfrm>
            <a:off x="5257800" y="2286000"/>
            <a:ext cx="282793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501531"/>
              </p:ext>
            </p:extLst>
          </p:nvPr>
        </p:nvGraphicFramePr>
        <p:xfrm>
          <a:off x="4821919" y="5943600"/>
          <a:ext cx="1697450" cy="579962"/>
        </p:xfrm>
        <a:graphic>
          <a:graphicData uri="http://schemas.openxmlformats.org/presentationml/2006/ole">
            <p:oleObj spid="_x0000_s5330" name="Equation" r:id="rId4" imgW="1143000" imgH="393700" progId="Equation.3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2946116"/>
              </p:ext>
            </p:extLst>
          </p:nvPr>
        </p:nvGraphicFramePr>
        <p:xfrm>
          <a:off x="6781800" y="5943600"/>
          <a:ext cx="1678259" cy="609600"/>
        </p:xfrm>
        <a:graphic>
          <a:graphicData uri="http://schemas.openxmlformats.org/presentationml/2006/ole">
            <p:oleObj spid="_x0000_s5331" name="Equation" r:id="rId5" imgW="1231366" imgH="393529" progId="Equation.3">
              <p:embed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66460"/>
              </p:ext>
            </p:extLst>
          </p:nvPr>
        </p:nvGraphicFramePr>
        <p:xfrm>
          <a:off x="5943600" y="1723390"/>
          <a:ext cx="1295401" cy="410210"/>
        </p:xfrm>
        <a:graphic>
          <a:graphicData uri="http://schemas.openxmlformats.org/presentationml/2006/ole">
            <p:oleObj spid="_x0000_s5332" name="Equation" r:id="rId6" imgW="571004" imgH="1776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5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/>
          <a:p>
            <a:r>
              <a:rPr lang="en-US" dirty="0" smtClean="0"/>
              <a:t>Option 2 – Extension Spring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Cheap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Price Range: $1-$7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in Size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Light weight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Optional flexional resistance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Safety Issues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Variable Resistance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Spring Entanglement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Therapist Familiarity/ Ideal Resistance Calculation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23" t="19801" r="38910" b="17032"/>
          <a:stretch/>
        </p:blipFill>
        <p:spPr bwMode="auto">
          <a:xfrm>
            <a:off x="5181600" y="2362200"/>
            <a:ext cx="2521011" cy="327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5763018"/>
              </p:ext>
            </p:extLst>
          </p:nvPr>
        </p:nvGraphicFramePr>
        <p:xfrm>
          <a:off x="5638800" y="1752600"/>
          <a:ext cx="1543050" cy="457200"/>
        </p:xfrm>
        <a:graphic>
          <a:graphicData uri="http://schemas.openxmlformats.org/presentationml/2006/ole">
            <p:oleObj spid="_x0000_s4335" name="Equation" r:id="rId4" imgW="774364" imgH="228501" progId="Equation.3">
              <p:embed/>
            </p:oleObj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5709778"/>
              </p:ext>
            </p:extLst>
          </p:nvPr>
        </p:nvGraphicFramePr>
        <p:xfrm>
          <a:off x="6934200" y="5791200"/>
          <a:ext cx="1457325" cy="609600"/>
        </p:xfrm>
        <a:graphic>
          <a:graphicData uri="http://schemas.openxmlformats.org/presentationml/2006/ole">
            <p:oleObj spid="_x0000_s4336" name="Equation" r:id="rId5" imgW="1066680" imgH="393480" progId="Equation.3">
              <p:embed/>
            </p:oleObj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3695283"/>
              </p:ext>
            </p:extLst>
          </p:nvPr>
        </p:nvGraphicFramePr>
        <p:xfrm>
          <a:off x="4800600" y="5791200"/>
          <a:ext cx="1561171" cy="609600"/>
        </p:xfrm>
        <a:graphic>
          <a:graphicData uri="http://schemas.openxmlformats.org/presentationml/2006/ole">
            <p:oleObj spid="_x0000_s4337" name="Equation" r:id="rId6" imgW="1002865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05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8"/>
            <a:ext cx="9144000" cy="1600200"/>
          </a:xfrm>
        </p:spPr>
        <p:txBody>
          <a:bodyPr/>
          <a:lstStyle/>
          <a:p>
            <a:r>
              <a:rPr lang="en-US" dirty="0" smtClean="0"/>
              <a:t>Option </a:t>
            </a:r>
            <a:r>
              <a:rPr lang="en-US" dirty="0"/>
              <a:t>3</a:t>
            </a:r>
            <a:r>
              <a:rPr lang="en-US" dirty="0" smtClean="0"/>
              <a:t> – </a:t>
            </a:r>
            <a:r>
              <a:rPr lang="en-US" dirty="0" err="1" smtClean="0"/>
              <a:t>Thera</a:t>
            </a:r>
            <a:r>
              <a:rPr lang="en-US" dirty="0" smtClean="0"/>
              <a:t>-Bands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5498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Light weight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Variable Resistance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Familiar with Therapists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Potential Safety Hazards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Inability to resist flexion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6" t="34007" r="39376" b="20685"/>
          <a:stretch/>
        </p:blipFill>
        <p:spPr bwMode="auto">
          <a:xfrm>
            <a:off x="4724400" y="2438400"/>
            <a:ext cx="2667000" cy="33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3500132"/>
              </p:ext>
            </p:extLst>
          </p:nvPr>
        </p:nvGraphicFramePr>
        <p:xfrm>
          <a:off x="3706061" y="1944543"/>
          <a:ext cx="5133139" cy="417657"/>
        </p:xfrm>
        <a:graphic>
          <a:graphicData uri="http://schemas.openxmlformats.org/presentationml/2006/ole">
            <p:oleObj spid="_x0000_s8380" name="Equation" r:id="rId4" imgW="3632200" imgH="292100" progId="Equation.3">
              <p:embed/>
            </p:oleObj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7368494"/>
              </p:ext>
            </p:extLst>
          </p:nvPr>
        </p:nvGraphicFramePr>
        <p:xfrm>
          <a:off x="4571999" y="5766251"/>
          <a:ext cx="1828801" cy="482149"/>
        </p:xfrm>
        <a:graphic>
          <a:graphicData uri="http://schemas.openxmlformats.org/presentationml/2006/ole">
            <p:oleObj spid="_x0000_s8381" name="Equation" r:id="rId5" imgW="761669" imgH="215806" progId="Equation.3">
              <p:embed/>
            </p:oleObj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0055524"/>
              </p:ext>
            </p:extLst>
          </p:nvPr>
        </p:nvGraphicFramePr>
        <p:xfrm>
          <a:off x="6594475" y="5766251"/>
          <a:ext cx="2265194" cy="482149"/>
        </p:xfrm>
        <a:graphic>
          <a:graphicData uri="http://schemas.openxmlformats.org/presentationml/2006/ole">
            <p:oleObj spid="_x0000_s8382" name="Equation" r:id="rId6" imgW="107928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706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Pugh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2043502"/>
              </p:ext>
            </p:extLst>
          </p:nvPr>
        </p:nvGraphicFramePr>
        <p:xfrm>
          <a:off x="652653" y="1752600"/>
          <a:ext cx="7805547" cy="4141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0803"/>
                <a:gridCol w="1017317"/>
                <a:gridCol w="1052492"/>
                <a:gridCol w="1025594"/>
                <a:gridCol w="784196"/>
                <a:gridCol w="710536"/>
                <a:gridCol w="639358"/>
                <a:gridCol w="1055251"/>
              </a:tblGrid>
              <a:tr h="472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Weighting Scale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Extension Spring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Torsional Spring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Damper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Pulley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Thera-Band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 Resistance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Size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Therapist Familiarity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Durability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Extension/Flexion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91400" y="5562600"/>
            <a:ext cx="1066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8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Software Alternatives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517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Software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88836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Content Management System: </a:t>
            </a:r>
            <a:r>
              <a:rPr lang="en-US" b="1" i="1" dirty="0" smtClean="0">
                <a:solidFill>
                  <a:schemeClr val="tx1"/>
                </a:solidFill>
              </a:rPr>
              <a:t>Collabtive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Open 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User Friendly Interface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Great for blogging and Patient/Therapist Communication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Milestone Management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Face-time Software: </a:t>
            </a:r>
            <a:r>
              <a:rPr lang="en-US" b="1" i="1" dirty="0" smtClean="0">
                <a:solidFill>
                  <a:schemeClr val="tx1"/>
                </a:solidFill>
              </a:rPr>
              <a:t>Skype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Wide User Base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Familiar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Remote Access: </a:t>
            </a:r>
            <a:r>
              <a:rPr lang="en-US" b="1" i="1" dirty="0" smtClean="0">
                <a:solidFill>
                  <a:schemeClr val="tx1"/>
                </a:solidFill>
              </a:rPr>
              <a:t>Remote Desktop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Integrated with Computer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Well Tested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Wii Data Transformer: </a:t>
            </a:r>
            <a:r>
              <a:rPr lang="en-US" b="1" i="1" dirty="0" smtClean="0">
                <a:solidFill>
                  <a:schemeClr val="tx1"/>
                </a:solidFill>
              </a:rPr>
              <a:t>GlovePie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Library of Pre-written scripts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7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C++ (Qt)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050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Aesthetics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 Flexibility</a:t>
            </a:r>
          </a:p>
          <a:p>
            <a:pPr marL="457200" lvl="1" indent="0">
              <a:buFont typeface="Courier New" pitchFamily="49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Client Experience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Ease of Creation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25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Example Qt GUI</a:t>
            </a:r>
            <a:endParaRPr lang="en-US" i="1" dirty="0"/>
          </a:p>
        </p:txBody>
      </p:sp>
      <p:pic>
        <p:nvPicPr>
          <p:cNvPr id="11266" name="Picture 2" descr="http://pages.cpsc.ucalgary.ca/~eharris/past/cpsc453/f10/tut14/qtexample_calend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724" y="1981200"/>
            <a:ext cx="4508667" cy="31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Java (Swing)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050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Compatible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 Manipulation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Customizability</a:t>
            </a:r>
          </a:p>
          <a:p>
            <a:pPr marL="457200" lvl="1" indent="0">
              <a:buFont typeface="Courier New" pitchFamily="49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Minimal Client Familiarity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Slower than C++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Ease of Creation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10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Example Swing GUI</a:t>
            </a:r>
            <a:endParaRPr lang="en-US" i="1" dirty="0"/>
          </a:p>
        </p:txBody>
      </p:sp>
      <p:pic>
        <p:nvPicPr>
          <p:cNvPr id="14338" name="Picture 2" descr="http://www.apl.jhu.edu/~hall/java/Swing-Tutorial/SwingSet-Windows-LA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39636"/>
            <a:ext cx="4350674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1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3: AutoIt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752600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Background: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BASIC coding language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Mainly used for process automation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User-Friendly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Aesthetics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 Flexibility</a:t>
            </a:r>
          </a:p>
          <a:p>
            <a:pPr marL="457200" lvl="1" indent="0">
              <a:buFont typeface="Courier New" pitchFamily="49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Client Experience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Minimal Documentation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Data Manipulation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421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AutoIt GUI Design</a:t>
            </a:r>
            <a:endParaRPr lang="en-US" i="1" dirty="0"/>
          </a:p>
        </p:txBody>
      </p:sp>
      <p:pic>
        <p:nvPicPr>
          <p:cNvPr id="12290" name="Picture 2" descr="gui eg2 Aut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118" y="2618464"/>
            <a:ext cx="1752600" cy="21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ui eg1 Auto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470" y="2383157"/>
            <a:ext cx="2631648" cy="27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5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4: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15498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Therapist Familiarity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Documentation Library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Ease of Creation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 Manipulation</a:t>
            </a:r>
          </a:p>
          <a:p>
            <a:pPr marL="457200" lvl="1" indent="0">
              <a:buFont typeface="Courier New" pitchFamily="49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Expensive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$100 student license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Compatibility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http://users.ece.gatech.edu/mcclella/matlabGUIs/CDMELE/images/sindrillMov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4113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25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Example Matlab GUI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7504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Cerebral Palsy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#1 Cause </a:t>
            </a:r>
            <a:r>
              <a:rPr lang="en-US" sz="1800" dirty="0" smtClean="0">
                <a:solidFill>
                  <a:schemeClr val="tx1"/>
                </a:solidFill>
              </a:rPr>
              <a:t>of Physical Disability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Affects 2-3 births per 1000 children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 Core of the Problem: Spasticity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Major Takeaway</a:t>
            </a:r>
            <a:r>
              <a:rPr lang="en-US" dirty="0" smtClean="0">
                <a:solidFill>
                  <a:schemeClr val="tx1"/>
                </a:solidFill>
              </a:rPr>
              <a:t>: Muscle Strength not related to Spasticity </a:t>
            </a:r>
          </a:p>
          <a:p>
            <a:pPr lvl="2"/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4.bp.blogspot.com/-GZ0SEl8LCMk/Td3vQfmgQvI/AAAAAAAAANs/i_xDVz00f0g/s1600/xxxxxxxxxxxxxxxxxxxxxxxxxxxxxxxxxxxxxxxxxx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3099"/>
            <a:ext cx="2476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en-US" dirty="0" smtClean="0"/>
              <a:t>Graphic User Interface (GUI) Creation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892309"/>
              </p:ext>
            </p:extLst>
          </p:nvPr>
        </p:nvGraphicFramePr>
        <p:xfrm>
          <a:off x="609600" y="2407920"/>
          <a:ext cx="7844453" cy="3535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7366"/>
                <a:gridCol w="933677"/>
                <a:gridCol w="1037244"/>
                <a:gridCol w="1037244"/>
                <a:gridCol w="1037244"/>
                <a:gridCol w="831678"/>
              </a:tblGrid>
              <a:tr h="3025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Weight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Matlab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Java (Swing)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C++ (Qt)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AutoIt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Cost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Client Familiarity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Aesthetics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Ease of Creation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Compatibility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Existing Documentation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Data/Variable Manipulation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5059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b="1" dirty="0" smtClean="0">
                          <a:effectLst/>
                          <a:latin typeface="+mn-lt"/>
                          <a:cs typeface="Times New Roman"/>
                        </a:rPr>
                        <a:t>Totals</a:t>
                      </a:r>
                      <a:endParaRPr lang="en-US" sz="20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dirty="0" smtClean="0">
                          <a:effectLst/>
                          <a:latin typeface="+mn-lt"/>
                        </a:rPr>
                        <a:t>493</a:t>
                      </a:r>
                      <a:endParaRPr lang="en-US" sz="2000" b="1" i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470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423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383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5800" y="5334000"/>
            <a:ext cx="10668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64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Design Details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3022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Device</a:t>
            </a:r>
            <a:endParaRPr lang="en-US" dirty="0"/>
          </a:p>
        </p:txBody>
      </p:sp>
      <p:pic>
        <p:nvPicPr>
          <p:cNvPr id="19458" name="Picture 2" descr="C:\Users\kal5\AppData\Local\Temp\Desig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19549" cy="34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al5\AppData\Local\Temp\Desig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572000" cy="36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553200" y="4311134"/>
            <a:ext cx="0" cy="97556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5449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 Attachment Point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5000" y="2401669"/>
            <a:ext cx="0" cy="609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011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Wii Remote </a:t>
            </a:r>
          </a:p>
          <a:p>
            <a:pPr algn="ctr"/>
            <a:r>
              <a:rPr lang="en-US" dirty="0" smtClean="0"/>
              <a:t>Port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81600" y="2971800"/>
            <a:ext cx="0" cy="7885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0909" y="3733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Telescoping Arm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774" y="5002540"/>
            <a:ext cx="0" cy="3983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90674" y="546800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 Height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0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Thera</a:t>
            </a:r>
            <a:r>
              <a:rPr lang="en-US" dirty="0" smtClean="0"/>
              <a:t>-Bands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15498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Cost, Size, Weight, Therapist Familiarity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Considerations: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Inability to provide resistance during flexion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Knee Flexor Strength not statistically  correlated with gross motor ability (Kramer)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4" descr="http://www.thera-band.com/UserFiles/PullForceChartUpdate_500px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8455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2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Matlab GUI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38" t="27725" r="23409" b="39710"/>
          <a:stretch/>
        </p:blipFill>
        <p:spPr bwMode="auto">
          <a:xfrm>
            <a:off x="3350491" y="1066800"/>
            <a:ext cx="2369128" cy="137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34000" y="2514600"/>
            <a:ext cx="228600" cy="3429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748" y="2971800"/>
            <a:ext cx="2112796" cy="12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3000" y="2944688"/>
            <a:ext cx="2142259" cy="1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3429000" y="2523836"/>
            <a:ext cx="247650" cy="33366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09829" y="4267200"/>
            <a:ext cx="567171" cy="457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4600" y="4267200"/>
            <a:ext cx="570788" cy="457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5677"/>
            <a:ext cx="4089544" cy="17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45677"/>
            <a:ext cx="4305300" cy="15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3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88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7345"/>
            <a:ext cx="88475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Graham, H. Kerr, and P. Selber. "MUSCULOSKELETAL ASPECTS OF CEREBRAL PALSY." </a:t>
            </a:r>
            <a:r>
              <a:rPr lang="en-US" i="1" dirty="0"/>
              <a:t>Royal Children's Hospital</a:t>
            </a:r>
            <a:r>
              <a:rPr lang="en-US" dirty="0"/>
              <a:t> (n.d.): n. page. Print.</a:t>
            </a:r>
          </a:p>
          <a:p>
            <a:pPr lvl="0"/>
            <a:r>
              <a:rPr lang="en-US" dirty="0"/>
              <a:t>Engsberg, Jack R., and Sandy A. Ross. "Relation between Spasticity and Strength in Individuals with Spastic Diplegic Cerebral Palsy." </a:t>
            </a:r>
            <a:r>
              <a:rPr lang="en-US" i="1" dirty="0"/>
              <a:t>Developmental Medicine &amp; Child Neurology</a:t>
            </a:r>
            <a:r>
              <a:rPr lang="en-US" dirty="0"/>
              <a:t> (2002): 149-57. Web.</a:t>
            </a:r>
          </a:p>
          <a:p>
            <a:pPr lvl="0"/>
            <a:r>
              <a:rPr lang="en-US" dirty="0"/>
              <a:t>Damiano, D., and M. F. Abel. "Functional Outcomes of Strength Training in Spastic Cerebral Palsy." </a:t>
            </a:r>
            <a:r>
              <a:rPr lang="en-US" i="1" dirty="0"/>
              <a:t>Archives of Physical Medicine and Rehabilitation</a:t>
            </a:r>
            <a:r>
              <a:rPr lang="en-US" dirty="0"/>
              <a:t> 79.2 (1998): 119-25. Print.</a:t>
            </a:r>
          </a:p>
          <a:p>
            <a:pPr lvl="0"/>
            <a:r>
              <a:rPr lang="en-US" dirty="0"/>
              <a:t>Dodd, K. J., N. F. Taylor, and D. L. Damiano. "A Systematic Review of the Effectiveness of Strength-training Programs for People with Cerebral Palsy." </a:t>
            </a:r>
            <a:r>
              <a:rPr lang="en-US" i="1" dirty="0"/>
              <a:t>Archives of Physical Medicine and Rehabilitation</a:t>
            </a:r>
            <a:r>
              <a:rPr lang="en-US" dirty="0"/>
              <a:t> 83.8 (2002): 1157-164. Print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Deutsch, Judith E., Megan Borbely, Jenny Filler, Karen Huhn, and Phyllis Guarrera-Bowlby. "Use of a Low-Cost, Commercially Available Gaming Console (Wii) for Rehabilitation of an Adolescent with Cerebral Palsy." </a:t>
            </a:r>
            <a:r>
              <a:rPr lang="en-US" i="1" dirty="0"/>
              <a:t>Journal of the American Physcial Therapy Association</a:t>
            </a:r>
            <a:r>
              <a:rPr lang="en-US" dirty="0"/>
              <a:t> 88.10 (2008): 1196-207. Web. &lt;http://ptjournal.apta.org/content/88/10/1196.full.pdf+html&gt;.</a:t>
            </a:r>
          </a:p>
          <a:p>
            <a:pPr lvl="0"/>
            <a:r>
              <a:rPr lang="en-US" dirty="0"/>
              <a:t>Pew Internet &amp; American Life Project Teens, Video Games and Civics </a:t>
            </a:r>
            <a:r>
              <a:rPr lang="en-US" u="sng" dirty="0">
                <a:hlinkClick r:id="rId2"/>
              </a:rPr>
              <a:t>http://pewresearch.org/pubs/953/</a:t>
            </a:r>
            <a:r>
              <a:rPr lang="en-US" i="1" dirty="0"/>
              <a:t> </a:t>
            </a:r>
            <a:r>
              <a:rPr lang="en-US" dirty="0"/>
              <a:t>September 16, </a:t>
            </a:r>
            <a:r>
              <a:rPr lang="en-US" dirty="0" smtClean="0"/>
              <a:t>2008</a:t>
            </a:r>
          </a:p>
          <a:p>
            <a:pPr lvl="0"/>
            <a:r>
              <a:rPr lang="en-US" dirty="0"/>
              <a:t>Kramer, John, and Ann MacPhail. "Relationships Among Measures of Walking Efficiency, Gross Motor Ability, and Isokinetic Strength In Adolescents With Cerebral Palsy." </a:t>
            </a:r>
            <a:r>
              <a:rPr lang="en-US" i="1" dirty="0"/>
              <a:t>Pediatric Physical Therapy</a:t>
            </a:r>
            <a:r>
              <a:rPr lang="en-US" dirty="0"/>
              <a:t> 6.1 (1994): n. pag. Web.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3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Slide 2: </a:t>
            </a:r>
            <a:r>
              <a:rPr lang="en-US" dirty="0"/>
              <a:t>http://trialx.com/curetalk/2011/12/cerebral-palsy-life-expectancy-treatments-clinical-trials</a:t>
            </a:r>
            <a:r>
              <a:rPr lang="en-US" dirty="0" smtClean="0"/>
              <a:t>/</a:t>
            </a:r>
          </a:p>
          <a:p>
            <a:r>
              <a:rPr lang="en-US" dirty="0" smtClean="0"/>
              <a:t>Slide 3: </a:t>
            </a:r>
            <a:r>
              <a:rPr lang="en-US" dirty="0"/>
              <a:t>http://o.aolcdn.com/dims/MOBL/5/760/560/50/http://</a:t>
            </a:r>
            <a:r>
              <a:rPr lang="en-US" dirty="0" smtClean="0"/>
              <a:t>www.blogcdn.com/www.engadget.com/media/2012/05/limbs-alive-1337395428.jpg</a:t>
            </a:r>
            <a:r>
              <a:rPr lang="en-US" dirty="0"/>
              <a:t> &amp; http://www.google.com/imgres?num=10&amp;um=1&amp;hl=en&amp;client=firefox-a&amp;rls=org.mozilla:en-US:official&amp;channel=fflb&amp;biw=1280&amp;bih=880&amp;tbm=isch&amp;tbnid=Tg4LWUvd2NTXXM:&amp;imgrefurl=http://gdgt.com/nintendo/wii/remote-controller/&amp;docid=9V7s9AidXExMeM&amp;imgurl=http://</a:t>
            </a:r>
            <a:r>
              <a:rPr lang="en-US" dirty="0" smtClean="0"/>
              <a:t>media.gdgt.com/img/product/23/hys/wii-remote-controller-1vah-460.jpg&amp;w=460&amp;h=345&amp;ei=QO-NUKS-DKXWygHe5ICQDg&amp;zoom=1&amp;iact=hc&amp;vpx=834&amp;vpy=346&amp;dur=667&amp;hovh=194&amp;hovw=259&amp;tx=127&amp;ty=89&amp;sig=102601995692876487404&amp;sqi=2&amp;page=1&amp;tbnh=142&amp;tbnw=195&amp;start=0&amp;ndsp=31&amp;ved=1t:429,r:10,s:0,i:165</a:t>
            </a:r>
          </a:p>
          <a:p>
            <a:r>
              <a:rPr lang="en-US" dirty="0" smtClean="0"/>
              <a:t>Slide 4: </a:t>
            </a:r>
            <a:r>
              <a:rPr lang="en-US" dirty="0"/>
              <a:t>http://</a:t>
            </a:r>
            <a:r>
              <a:rPr lang="en-US" dirty="0" smtClean="0"/>
              <a:t>stronger-slimmer.com/leg-extensions.jpg</a:t>
            </a:r>
            <a:r>
              <a:rPr lang="en-US" dirty="0"/>
              <a:t> </a:t>
            </a:r>
            <a:r>
              <a:rPr lang="en-US" dirty="0" smtClean="0"/>
              <a:t>&amp; http</a:t>
            </a:r>
            <a:r>
              <a:rPr lang="en-US" dirty="0"/>
              <a:t>://www.google.com/imgres?um=1&amp;hl=en&amp;client=firefox-a&amp;rls=org.mozilla:en-US:official&amp;channel=fflb&amp;biw=1280&amp;bih=880&amp;tbm=isch&amp;tbnid=FQLEmUeljFUbaM:&amp;imgrefurl=http://www.ehow.com/how_8287614_video-record-webcam-laptop.html&amp;docid=3K_FjjTGcsZeIM&amp;imgurl=http://</a:t>
            </a:r>
            <a:r>
              <a:rPr lang="en-US" dirty="0" smtClean="0"/>
              <a:t>img.ehowcdn.com/article-new/ehow/images/a07/st/bu/video-record-webcam-laptop-800x800.jpg&amp;w=393&amp;h=300&amp;ei=rO-NUNitNKbUyQHKlYHABg&amp;zoom=1&amp;iact=hc&amp;vpx=362&amp;vpy=139&amp;dur=176&amp;hovh=196&amp;hovw=257&amp;tx=119&amp;ty=65&amp;sig=102601995692876487404&amp;page=3&amp;tbnh=135&amp;tbnw=172&amp;start=60&amp;ndsp=36&amp;ved=1t:429,r:53,s:20,i:299</a:t>
            </a:r>
          </a:p>
          <a:p>
            <a:r>
              <a:rPr lang="en-US" dirty="0" smtClean="0"/>
              <a:t>Slide 7:</a:t>
            </a:r>
            <a:r>
              <a:rPr lang="en-US" dirty="0"/>
              <a:t>http://</a:t>
            </a:r>
            <a:r>
              <a:rPr lang="en-US" dirty="0" smtClean="0"/>
              <a:t>cdn.asia.cnet.com/i/r/2008/nb/43888809/sc001.jpg &amp; </a:t>
            </a:r>
            <a:r>
              <a:rPr lang="en-US" dirty="0"/>
              <a:t>https://lh3.googleusercontent.com/-</a:t>
            </a:r>
            <a:r>
              <a:rPr lang="en-US" dirty="0" smtClean="0"/>
              <a:t>7kfS3IMofO8/Ts0smoxvU7I/AAAAAAAAJKo/CgmtZskppbA/C110%252520grey_CTG1.jpg</a:t>
            </a:r>
          </a:p>
          <a:p>
            <a:r>
              <a:rPr lang="en-US" dirty="0" smtClean="0"/>
              <a:t>Slide 8: </a:t>
            </a:r>
            <a:r>
              <a:rPr lang="en-US" dirty="0"/>
              <a:t>http://</a:t>
            </a:r>
            <a:r>
              <a:rPr lang="en-US" dirty="0" smtClean="0"/>
              <a:t>qph.cf.quoracdn.net/main-qimg-8c501eaebb0b4d58d8806d244e9dd0d6 </a:t>
            </a:r>
            <a:r>
              <a:rPr lang="en-US" dirty="0"/>
              <a:t>&amp; http://network4g.verizonwireless.com</a:t>
            </a:r>
            <a:r>
              <a:rPr lang="en-US" dirty="0" smtClean="0"/>
              <a:t>/</a:t>
            </a:r>
          </a:p>
          <a:p>
            <a:r>
              <a:rPr lang="en-US" dirty="0"/>
              <a:t>Slide 9: http://</a:t>
            </a:r>
            <a:r>
              <a:rPr lang="en-US" dirty="0" smtClean="0"/>
              <a:t>www.thera-band.com/UserFiles/Rolls_web3.jpg &amp; </a:t>
            </a:r>
            <a:r>
              <a:rPr lang="en-US" dirty="0"/>
              <a:t>http://</a:t>
            </a:r>
            <a:r>
              <a:rPr lang="en-US" dirty="0" smtClean="0"/>
              <a:t>best-b2b.com/userimg/896/898-1/torsion-spring-125.jpg</a:t>
            </a:r>
            <a:r>
              <a:rPr lang="en-US" dirty="0"/>
              <a:t> &amp; http://</a:t>
            </a:r>
            <a:r>
              <a:rPr lang="en-US" dirty="0" smtClean="0"/>
              <a:t>www.injectionmoldingonline.com/Images/springdashpot.bmp</a:t>
            </a:r>
            <a:r>
              <a:rPr lang="en-US" dirty="0"/>
              <a:t> &amp; http://</a:t>
            </a:r>
            <a:r>
              <a:rPr lang="en-US" dirty="0" smtClean="0"/>
              <a:t>i.pgcdn.com/pi/80/95/28/809528881_260.jpg </a:t>
            </a:r>
          </a:p>
          <a:p>
            <a:r>
              <a:rPr lang="en-US" dirty="0" smtClean="0"/>
              <a:t>Slide 16</a:t>
            </a:r>
            <a:r>
              <a:rPr lang="en-US" dirty="0"/>
              <a:t>: http://</a:t>
            </a:r>
            <a:r>
              <a:rPr lang="en-US" dirty="0" smtClean="0"/>
              <a:t>qt.developpez.com/doc/4.6/images/calendarwidgetexample.png</a:t>
            </a:r>
          </a:p>
          <a:p>
            <a:r>
              <a:rPr lang="en-US" dirty="0" smtClean="0"/>
              <a:t>Slide 17</a:t>
            </a:r>
            <a:r>
              <a:rPr lang="en-US" dirty="0"/>
              <a:t>: http://www.apl.jhu.edu/~</a:t>
            </a:r>
            <a:r>
              <a:rPr lang="en-US" dirty="0" smtClean="0"/>
              <a:t>hall/java/Swing-Tutorial/SwingSet-Windows-LAF.gif</a:t>
            </a:r>
          </a:p>
          <a:p>
            <a:r>
              <a:rPr lang="en-US" dirty="0"/>
              <a:t>Slide 18: http://www.autoitscript.com/site/autoit</a:t>
            </a:r>
            <a:r>
              <a:rPr lang="en-US" dirty="0" smtClean="0"/>
              <a:t>/\</a:t>
            </a:r>
            <a:endParaRPr lang="en-US" dirty="0"/>
          </a:p>
          <a:p>
            <a:r>
              <a:rPr lang="en-US" dirty="0"/>
              <a:t>Slide 19: http://users.ece.gatech.edu/mcclella/matlabGUIs/CDMELE/images/sindrillMovie.png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6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Tele-rehabilitation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08660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Tele-rehabilitation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Increase motivation	      Increase Repetition	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How?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97% of American Children Play Video Games	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.huffpost.com/gen/610454/thumbs/s-STROKE-COMPUTER-GAME-large640.jpg?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10"/>
          <a:stretch/>
        </p:blipFill>
        <p:spPr bwMode="auto">
          <a:xfrm>
            <a:off x="1591265" y="3581400"/>
            <a:ext cx="2904535" cy="25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intendookie.files.wordpress.com/2009/11/wii-rem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590800" cy="30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81400" y="2209800"/>
            <a:ext cx="914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5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3 Parts: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Tele-Kit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Tele-Process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Knee Rehabilitation Device</a:t>
            </a: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stronger-slimmer.com/leg-exten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6379"/>
            <a:ext cx="2362200" cy="250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img.ehowcdn.com/article-new/ehow/images/a07/st/bu/video-record-webcam-laptop-800x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5" t="5025" r="10070" b="13031"/>
          <a:stretch/>
        </p:blipFill>
        <p:spPr bwMode="auto">
          <a:xfrm>
            <a:off x="444381" y="3906852"/>
            <a:ext cx="2683380" cy="234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95953912"/>
              </p:ext>
            </p:extLst>
          </p:nvPr>
        </p:nvGraphicFramePr>
        <p:xfrm>
          <a:off x="3173339" y="4114800"/>
          <a:ext cx="3151261" cy="192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401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009"/>
            <a:ext cx="2438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Tele-Kit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Cheap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Quick &amp; Easy Setup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Laptop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Wi-Fi Hotspot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Wii-Remote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Webcam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Appropriate Resolution 640X480</a:t>
            </a:r>
          </a:p>
          <a:p>
            <a:pPr marL="5715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38800" y="1721009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Knee Rehab Device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Cheap (&lt; $200)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Light Weight (&lt; 30 lb.)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Reasonably Sized (fit in 2 ft. x 2 ft. x 2 ft. box)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Wii remote port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Variable Resistance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Range of Motion (0&lt;</a:t>
            </a:r>
            <a:r>
              <a:rPr lang="el-GR" sz="1600" dirty="0" smtClean="0">
                <a:solidFill>
                  <a:schemeClr val="tx1"/>
                </a:solidFill>
              </a:rPr>
              <a:t>θ</a:t>
            </a:r>
            <a:r>
              <a:rPr lang="en-US" sz="1600" dirty="0" smtClean="0">
                <a:solidFill>
                  <a:schemeClr val="tx1"/>
                </a:solidFill>
              </a:rPr>
              <a:t>&lt;90)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399" y="1721009"/>
            <a:ext cx="2590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Tele-Process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Quality Resolution for face timing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Quick Setup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Troubleshooting Capabilities</a:t>
            </a:r>
          </a:p>
          <a:p>
            <a:pPr marL="571500" indent="-457200"/>
            <a:r>
              <a:rPr lang="en-US" sz="1600" dirty="0" smtClean="0">
                <a:solidFill>
                  <a:schemeClr val="tx1"/>
                </a:solidFill>
              </a:rPr>
              <a:t>Game Modification</a:t>
            </a:r>
          </a:p>
          <a:p>
            <a:pPr marL="11430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88" y="2747473"/>
            <a:ext cx="7772400" cy="75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Hardware Alternatives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968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Tele-Kit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1" cy="49698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Laptop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Dell Latitude E6400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Cheap: $279.99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Fits hardware requirements: 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2.4 GHz processor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2 GB RAM 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80 GB Hard Drive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Webcam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Logitech </a:t>
            </a:r>
            <a:r>
              <a:rPr lang="en-US" sz="1800" i="1" dirty="0" smtClean="0">
                <a:solidFill>
                  <a:schemeClr val="tx1"/>
                </a:solidFill>
              </a:rPr>
              <a:t>C110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Cheap: </a:t>
            </a:r>
            <a:r>
              <a:rPr lang="en-US" sz="1800" i="1" dirty="0" smtClean="0">
                <a:solidFill>
                  <a:schemeClr val="tx1"/>
                </a:solidFill>
              </a:rPr>
              <a:t> $18.32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HD Resolution: 1024x768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Contains Microphone</a:t>
            </a: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asia.cnet.com/i/r/2008/nb/43888809/sc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81" y="1908561"/>
            <a:ext cx="28321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lh3.googleusercontent.com/-7kfS3IMofO8/Ts0smoxvU7I/AAAAAAAAJKo/CgmtZskppbA/C110%252520grey_CT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81" y="4305656"/>
            <a:ext cx="2832100" cy="194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029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Tele-Kit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3337"/>
            <a:ext cx="7086601" cy="49698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Bluetooth </a:t>
            </a:r>
            <a:r>
              <a:rPr lang="en-US" sz="2200" b="1" dirty="0">
                <a:solidFill>
                  <a:schemeClr val="tx1"/>
                </a:solidFill>
              </a:rPr>
              <a:t>Dongle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Kensington USB </a:t>
            </a:r>
            <a:r>
              <a:rPr lang="en-US" sz="1800" i="1" dirty="0" smtClean="0">
                <a:solidFill>
                  <a:schemeClr val="tx1"/>
                </a:solidFill>
              </a:rPr>
              <a:t>Micro-adaptor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USB 2.0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Data Transfer: 3.0 Mbps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Range: 10 m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Price: $16.18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Wi-Fi Hotspot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Solution: </a:t>
            </a:r>
            <a:r>
              <a:rPr lang="en-US" sz="1800" i="1" dirty="0">
                <a:solidFill>
                  <a:schemeClr val="tx1"/>
                </a:solidFill>
              </a:rPr>
              <a:t>Verizon Wireless 4G LTE USB </a:t>
            </a:r>
            <a:r>
              <a:rPr lang="en-US" sz="1800" i="1" dirty="0" smtClean="0">
                <a:solidFill>
                  <a:schemeClr val="tx1"/>
                </a:solidFill>
              </a:rPr>
              <a:t>Modem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Cost: $52.99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Doesn’t Require Data Plan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Patient Can Opt out if they have Internet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Verizon Coverage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qph.cf.quoracdn.net/main-qimg-8c501eaebb0b4d58d8806d244e9dd0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12" t="36099" r="35174" b="17937"/>
          <a:stretch/>
        </p:blipFill>
        <p:spPr bwMode="auto">
          <a:xfrm>
            <a:off x="6452075" y="4190999"/>
            <a:ext cx="2471404" cy="167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699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771079" cy="1600200"/>
          </a:xfrm>
        </p:spPr>
        <p:txBody>
          <a:bodyPr/>
          <a:lstStyle/>
          <a:p>
            <a:r>
              <a:rPr lang="en-US" dirty="0" smtClean="0"/>
              <a:t>List of Hardware Solutions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1" cy="49698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kern="2200" dirty="0" smtClean="0">
                <a:solidFill>
                  <a:schemeClr val="tx1"/>
                </a:solidFill>
              </a:rPr>
              <a:t>Extension Spring</a:t>
            </a:r>
          </a:p>
          <a:p>
            <a:pPr>
              <a:lnSpc>
                <a:spcPct val="200000"/>
              </a:lnSpc>
            </a:pPr>
            <a:r>
              <a:rPr lang="en-US" sz="2200" kern="2200" dirty="0" smtClean="0">
                <a:solidFill>
                  <a:schemeClr val="tx1"/>
                </a:solidFill>
              </a:rPr>
              <a:t>Torsional Spring</a:t>
            </a:r>
          </a:p>
          <a:p>
            <a:pPr>
              <a:lnSpc>
                <a:spcPct val="200000"/>
              </a:lnSpc>
            </a:pPr>
            <a:r>
              <a:rPr lang="en-US" sz="2200" kern="2200" dirty="0" smtClean="0">
                <a:solidFill>
                  <a:schemeClr val="tx1"/>
                </a:solidFill>
              </a:rPr>
              <a:t>Damper</a:t>
            </a:r>
          </a:p>
          <a:p>
            <a:pPr>
              <a:lnSpc>
                <a:spcPct val="200000"/>
              </a:lnSpc>
            </a:pPr>
            <a:r>
              <a:rPr lang="en-US" sz="2200" kern="2200" dirty="0" smtClean="0">
                <a:solidFill>
                  <a:schemeClr val="tx1"/>
                </a:solidFill>
              </a:rPr>
              <a:t>Weight System</a:t>
            </a:r>
          </a:p>
          <a:p>
            <a:pPr>
              <a:lnSpc>
                <a:spcPct val="200000"/>
              </a:lnSpc>
            </a:pPr>
            <a:r>
              <a:rPr lang="en-US" sz="2200" kern="2200" dirty="0" smtClean="0">
                <a:solidFill>
                  <a:schemeClr val="tx1"/>
                </a:solidFill>
              </a:rPr>
              <a:t>Pulley System</a:t>
            </a:r>
          </a:p>
          <a:p>
            <a:pPr>
              <a:lnSpc>
                <a:spcPct val="200000"/>
              </a:lnSpc>
            </a:pPr>
            <a:r>
              <a:rPr lang="en-US" sz="2200" kern="2200" dirty="0" err="1" smtClean="0">
                <a:solidFill>
                  <a:schemeClr val="tx1"/>
                </a:solidFill>
              </a:rPr>
              <a:t>Thera</a:t>
            </a:r>
            <a:r>
              <a:rPr lang="en-US" sz="2200" kern="2200" dirty="0" smtClean="0">
                <a:solidFill>
                  <a:schemeClr val="tx1"/>
                </a:solidFill>
              </a:rPr>
              <a:t>-Bands</a:t>
            </a:r>
            <a:endParaRPr lang="en-US" sz="2200" kern="22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200000"/>
              </a:lnSpc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www.gpiparts.com/images/spring_diagram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713" y="1642773"/>
            <a:ext cx="1936059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injectionmoldingonline.com/Images/springdashpot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33" t="34024" r="31168" b="33136"/>
          <a:stretch/>
        </p:blipFill>
        <p:spPr bwMode="auto">
          <a:xfrm rot="16200000">
            <a:off x="4671738" y="2335674"/>
            <a:ext cx="636009" cy="2160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http://www.sdp-si.com/web/images/product_images/Drive-Components/Grooved-Idler-Pulley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75" t="13626" r="11562" b="26145"/>
          <a:stretch/>
        </p:blipFill>
        <p:spPr bwMode="auto">
          <a:xfrm>
            <a:off x="4608742" y="4623504"/>
            <a:ext cx="680276" cy="63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410" name="Picture 2" descr="http://best-b2b.com/userimg/896/898-1/torsion-spring-1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42" b="26518"/>
          <a:stretch/>
        </p:blipFill>
        <p:spPr bwMode="auto">
          <a:xfrm>
            <a:off x="6542174" y="2286000"/>
            <a:ext cx="1905000" cy="8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hera-band.com/UserFiles/Rolls_web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860" y="5195792"/>
            <a:ext cx="2195628" cy="9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.pgcdn.com/pi/80/95/28/809528881_2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761" y="3581400"/>
            <a:ext cx="1077826" cy="10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913</Words>
  <Application>Microsoft Office PowerPoint</Application>
  <PresentationFormat>On-screen Show (4:3)</PresentationFormat>
  <Paragraphs>390</Paragraphs>
  <Slides>29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Executive</vt:lpstr>
      <vt:lpstr>Equation</vt:lpstr>
      <vt:lpstr>Tele-rehabilitation Gaming Therapy</vt:lpstr>
      <vt:lpstr>Cerebral Palsy</vt:lpstr>
      <vt:lpstr>Tele-rehabilitation</vt:lpstr>
      <vt:lpstr>The Package</vt:lpstr>
      <vt:lpstr>Requirements</vt:lpstr>
      <vt:lpstr>Slide 6</vt:lpstr>
      <vt:lpstr>Tele-Kit Solution</vt:lpstr>
      <vt:lpstr>Tele-Kit Solution</vt:lpstr>
      <vt:lpstr>List of Hardware Solutions</vt:lpstr>
      <vt:lpstr>Option 1 – Damper</vt:lpstr>
      <vt:lpstr>Option 2 – Extension Spring </vt:lpstr>
      <vt:lpstr>Option 3 – Thera-Bands</vt:lpstr>
      <vt:lpstr>Hardware Pugh Chart</vt:lpstr>
      <vt:lpstr>Slide 14</vt:lpstr>
      <vt:lpstr>External Software</vt:lpstr>
      <vt:lpstr>Option 1: C++ (Qt)</vt:lpstr>
      <vt:lpstr>Option 2: Java (Swing)</vt:lpstr>
      <vt:lpstr>Option 3: AutoIt</vt:lpstr>
      <vt:lpstr>Option 4: Matlab</vt:lpstr>
      <vt:lpstr>Graphic User Interface (GUI) Creation</vt:lpstr>
      <vt:lpstr>Slide 21</vt:lpstr>
      <vt:lpstr>Mechanical Device</vt:lpstr>
      <vt:lpstr>Thera-Bands</vt:lpstr>
      <vt:lpstr>Matlab GUI</vt:lpstr>
      <vt:lpstr>Design Schedule</vt:lpstr>
      <vt:lpstr>Team Responsibilities</vt:lpstr>
      <vt:lpstr>Questions?</vt:lpstr>
      <vt:lpstr>References</vt:lpstr>
      <vt:lpstr>Figure References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Telerehabilitation Gaming Therapy</dc:title>
  <dc:creator>Kevin Arnold Lind</dc:creator>
  <cp:lastModifiedBy>JH</cp:lastModifiedBy>
  <cp:revision>88</cp:revision>
  <dcterms:created xsi:type="dcterms:W3CDTF">2012-10-28T06:33:48Z</dcterms:created>
  <dcterms:modified xsi:type="dcterms:W3CDTF">2012-12-05T01:07:37Z</dcterms:modified>
</cp:coreProperties>
</file>